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65" r:id="rId3"/>
    <p:sldId id="283" r:id="rId4"/>
    <p:sldId id="277" r:id="rId5"/>
    <p:sldId id="266" r:id="rId6"/>
    <p:sldId id="276" r:id="rId7"/>
    <p:sldId id="267" r:id="rId8"/>
    <p:sldId id="282" r:id="rId9"/>
    <p:sldId id="281" r:id="rId10"/>
    <p:sldId id="271" r:id="rId11"/>
    <p:sldId id="269" r:id="rId12"/>
    <p:sldId id="272" r:id="rId13"/>
    <p:sldId id="273" r:id="rId14"/>
    <p:sldId id="274" r:id="rId15"/>
    <p:sldId id="279" r:id="rId16"/>
    <p:sldId id="268" r:id="rId17"/>
    <p:sldId id="288" r:id="rId18"/>
    <p:sldId id="285" r:id="rId19"/>
    <p:sldId id="278" r:id="rId20"/>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p:scale>
          <a:sx n="60" d="100"/>
          <a:sy n="60" d="100"/>
        </p:scale>
        <p:origin x="-936" y="-36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F9917B46-9906-4ADE-BC7E-086A509272D6}" type="datetimeFigureOut">
              <a:rPr kumimoji="1" lang="ja-JP" altLang="en-US" smtClean="0"/>
              <a:t>2015/7/1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DAFECB1F-AF28-45B1-B281-8A0A86D4ADE5}" type="slidenum">
              <a:rPr kumimoji="1" lang="ja-JP" altLang="en-US" smtClean="0"/>
              <a:t>‹#›</a:t>
            </a:fld>
            <a:endParaRPr kumimoji="1" lang="ja-JP" altLang="en-US"/>
          </a:p>
        </p:txBody>
      </p:sp>
    </p:spTree>
    <p:extLst>
      <p:ext uri="{BB962C8B-B14F-4D97-AF65-F5344CB8AC3E}">
        <p14:creationId xmlns:p14="http://schemas.microsoft.com/office/powerpoint/2010/main" val="6612441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51E7C78-2B75-4CF7-9B9C-418E3A08D473}" type="datetimeFigureOut">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60289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1E7C78-2B75-4CF7-9B9C-418E3A08D473}" type="datetimeFigureOut">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275343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1E7C78-2B75-4CF7-9B9C-418E3A08D473}" type="datetimeFigureOut">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282391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1E7C78-2B75-4CF7-9B9C-418E3A08D473}" type="datetimeFigureOut">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78427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51E7C78-2B75-4CF7-9B9C-418E3A08D473}" type="datetimeFigureOut">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18179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51E7C78-2B75-4CF7-9B9C-418E3A08D473}" type="datetimeFigureOut">
              <a:rPr kumimoji="1" lang="ja-JP" altLang="en-US" smtClean="0"/>
              <a:t>2015/7/1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270457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51E7C78-2B75-4CF7-9B9C-418E3A08D473}" type="datetimeFigureOut">
              <a:rPr kumimoji="1" lang="ja-JP" altLang="en-US" smtClean="0"/>
              <a:t>2015/7/1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08575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51E7C78-2B75-4CF7-9B9C-418E3A08D473}" type="datetimeFigureOut">
              <a:rPr kumimoji="1" lang="ja-JP" altLang="en-US" smtClean="0"/>
              <a:t>2015/7/1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427855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51E7C78-2B75-4CF7-9B9C-418E3A08D473}" type="datetimeFigureOut">
              <a:rPr kumimoji="1" lang="ja-JP" altLang="en-US" smtClean="0"/>
              <a:t>2015/7/1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164140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51E7C78-2B75-4CF7-9B9C-418E3A08D473}" type="datetimeFigureOut">
              <a:rPr kumimoji="1" lang="ja-JP" altLang="en-US" smtClean="0"/>
              <a:t>2015/7/1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61581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51E7C78-2B75-4CF7-9B9C-418E3A08D473}" type="datetimeFigureOut">
              <a:rPr kumimoji="1" lang="ja-JP" altLang="en-US" smtClean="0"/>
              <a:t>2015/7/1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07856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E7C78-2B75-4CF7-9B9C-418E3A08D473}" type="datetimeFigureOut">
              <a:rPr kumimoji="1" lang="ja-JP" altLang="en-US" smtClean="0"/>
              <a:t>2015/7/1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124731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nippon-p.org/blo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79512" y="980728"/>
            <a:ext cx="8964488" cy="5761385"/>
          </a:xfrm>
        </p:spPr>
        <p:txBody>
          <a:bodyPr rtlCol="0">
            <a:normAutofit fontScale="90000"/>
          </a:bodyPr>
          <a:lstStyle/>
          <a:p>
            <a:pPr algn="l">
              <a:defRPr/>
            </a:pPr>
            <a:r>
              <a:rPr lang="ja-JP" altLang="en-US" sz="4900" b="1" dirty="0" smtClean="0"/>
              <a:t>精神障害者の回復の語り</a:t>
            </a:r>
            <a:r>
              <a:rPr lang="en-US" altLang="ja-JP" sz="4900" b="1" dirty="0" smtClean="0"/>
              <a:t/>
            </a:r>
            <a:br>
              <a:rPr lang="en-US" altLang="ja-JP" sz="4900" b="1" dirty="0" smtClean="0"/>
            </a:br>
            <a:r>
              <a:rPr lang="ja-JP" altLang="en-US" sz="4900" b="1" dirty="0" smtClean="0"/>
              <a:t>浦河</a:t>
            </a:r>
            <a:r>
              <a:rPr lang="ja-JP" altLang="en-US" sz="4900" b="1" dirty="0" err="1" smtClean="0"/>
              <a:t>べ</a:t>
            </a:r>
            <a:r>
              <a:rPr lang="ja-JP" altLang="en-US" sz="4900" b="1" dirty="0" smtClean="0"/>
              <a:t>てるの家における当事者研究の記述のテキストマイニング</a:t>
            </a:r>
            <a:r>
              <a:rPr lang="en-US" altLang="ja-JP" sz="4900" b="1" dirty="0"/>
              <a:t/>
            </a:r>
            <a:br>
              <a:rPr lang="en-US" altLang="ja-JP" sz="4900" b="1" dirty="0"/>
            </a:br>
            <a:r>
              <a:rPr lang="en-US" altLang="ja-JP" dirty="0" smtClean="0"/>
              <a:t/>
            </a:r>
            <a:br>
              <a:rPr lang="en-US" altLang="ja-JP" dirty="0" smtClean="0"/>
            </a:br>
            <a:r>
              <a:rPr lang="ja-JP" altLang="en-US" dirty="0"/>
              <a:t> </a:t>
            </a:r>
            <a:r>
              <a:rPr lang="ja-JP" altLang="en-US" sz="5300" b="1" dirty="0" smtClean="0"/>
              <a:t>小  平  朋  江　　</a:t>
            </a:r>
            <a:r>
              <a:rPr lang="en-US" altLang="ja-JP" sz="3100" b="1" dirty="0" smtClean="0"/>
              <a:t/>
            </a:r>
            <a:br>
              <a:rPr lang="en-US" altLang="ja-JP" sz="3100" b="1" dirty="0" smtClean="0"/>
            </a:br>
            <a:r>
              <a:rPr lang="ja-JP" altLang="en-US" sz="3100" b="1" dirty="0"/>
              <a:t> </a:t>
            </a:r>
            <a:r>
              <a:rPr lang="ja-JP" altLang="en-US" sz="5300" b="1" dirty="0" smtClean="0"/>
              <a:t>いとうたけひこ</a:t>
            </a:r>
            <a:r>
              <a:rPr lang="ja-JP" altLang="en-US" sz="3100" b="1" dirty="0" smtClean="0"/>
              <a:t>　　　　　　　　　　　　</a:t>
            </a:r>
            <a:r>
              <a:rPr lang="en-US" altLang="ja-JP" sz="3100" b="1" dirty="0" smtClean="0"/>
              <a:t/>
            </a:r>
            <a:br>
              <a:rPr lang="en-US" altLang="ja-JP" sz="3100" b="1" dirty="0" smtClean="0"/>
            </a:br>
            <a:r>
              <a:rPr lang="ja-JP" altLang="en-US" sz="3200" dirty="0">
                <a:latin typeface="+mn-ea"/>
              </a:rPr>
              <a:t>日本心理学会第</a:t>
            </a:r>
            <a:r>
              <a:rPr lang="en-US" altLang="ja-JP" sz="3200" dirty="0">
                <a:latin typeface="+mn-ea"/>
              </a:rPr>
              <a:t>78</a:t>
            </a:r>
            <a:r>
              <a:rPr lang="ja-JP" altLang="en-US" sz="3200" dirty="0">
                <a:latin typeface="+mn-ea"/>
              </a:rPr>
              <a:t>回</a:t>
            </a:r>
            <a:r>
              <a:rPr lang="ja-JP" altLang="en-US" sz="3200" dirty="0" smtClean="0">
                <a:latin typeface="+mn-ea"/>
              </a:rPr>
              <a:t>大会</a:t>
            </a:r>
            <a:r>
              <a:rPr lang="en-US" altLang="ja-JP" sz="3200" dirty="0" smtClean="0">
                <a:latin typeface="+mn-ea"/>
              </a:rPr>
              <a:t/>
            </a:r>
            <a:br>
              <a:rPr lang="en-US" altLang="ja-JP" sz="3200" dirty="0" smtClean="0">
                <a:latin typeface="+mn-ea"/>
              </a:rPr>
            </a:br>
            <a:r>
              <a:rPr lang="ja-JP" altLang="en-US" sz="3200" dirty="0" smtClean="0">
                <a:latin typeface="+mn-ea"/>
              </a:rPr>
              <a:t>同志社大学今出川</a:t>
            </a:r>
            <a:r>
              <a:rPr lang="ja-JP" altLang="en-US" sz="3200" dirty="0">
                <a:latin typeface="+mn-ea"/>
              </a:rPr>
              <a:t>キャンパス</a:t>
            </a:r>
            <a:r>
              <a:rPr lang="en-US" altLang="ja-JP" sz="3100" b="1" dirty="0" smtClean="0">
                <a:latin typeface="AR P丸ゴシック体M" panose="020B0600010101010101" pitchFamily="50" charset="-128"/>
                <a:ea typeface="AR P丸ゴシック体M" panose="020B0600010101010101" pitchFamily="50" charset="-128"/>
              </a:rPr>
              <a:t/>
            </a:r>
            <a:br>
              <a:rPr lang="en-US" altLang="ja-JP" sz="3100" b="1" dirty="0" smtClean="0">
                <a:latin typeface="AR P丸ゴシック体M" panose="020B0600010101010101" pitchFamily="50" charset="-128"/>
                <a:ea typeface="AR P丸ゴシック体M" panose="020B0600010101010101" pitchFamily="50" charset="-128"/>
              </a:rPr>
            </a:br>
            <a:r>
              <a:rPr lang="ja-JP" altLang="en-US" sz="2800" dirty="0" smtClean="0">
                <a:latin typeface="+mn-ea"/>
              </a:rPr>
              <a:t>良心館 </a:t>
            </a:r>
            <a:r>
              <a:rPr lang="ja-JP" altLang="en-US" sz="2800" dirty="0">
                <a:latin typeface="+mn-ea"/>
              </a:rPr>
              <a:t>第</a:t>
            </a:r>
            <a:r>
              <a:rPr lang="en-US" altLang="ja-JP" sz="2800" dirty="0">
                <a:latin typeface="+mn-ea"/>
              </a:rPr>
              <a:t>1</a:t>
            </a:r>
            <a:r>
              <a:rPr lang="ja-JP" altLang="en-US" sz="2800" dirty="0">
                <a:latin typeface="+mn-ea"/>
              </a:rPr>
              <a:t>会場</a:t>
            </a:r>
            <a:r>
              <a:rPr lang="en-US" altLang="ja-JP" sz="2800" dirty="0">
                <a:latin typeface="+mn-ea"/>
              </a:rPr>
              <a:t>RY205</a:t>
            </a:r>
            <a:r>
              <a:rPr lang="ja-JP" altLang="en-US" sz="2800" dirty="0">
                <a:latin typeface="+mn-ea"/>
              </a:rPr>
              <a:t>　１</a:t>
            </a:r>
            <a:r>
              <a:rPr lang="en-US" altLang="ja-JP" sz="2800" dirty="0">
                <a:latin typeface="+mn-ea"/>
              </a:rPr>
              <a:t>AM-1-045 </a:t>
            </a:r>
            <a:r>
              <a:rPr lang="ja-JP" altLang="en-US" sz="2700" b="1" dirty="0" smtClean="0">
                <a:latin typeface="AR P丸ゴシック体M" panose="020B0600010101010101" pitchFamily="50" charset="-128"/>
                <a:ea typeface="AR P丸ゴシック体M" panose="020B0600010101010101" pitchFamily="50" charset="-128"/>
              </a:rPr>
              <a:t>　</a:t>
            </a:r>
            <a:r>
              <a:rPr lang="en-US" altLang="ja-JP" sz="2700" b="1" dirty="0" smtClean="0">
                <a:latin typeface="AR P丸ゴシック体M" panose="020B0600010101010101" pitchFamily="50" charset="-128"/>
                <a:ea typeface="AR P丸ゴシック体M" panose="020B0600010101010101" pitchFamily="50" charset="-128"/>
              </a:rPr>
              <a:t/>
            </a:r>
            <a:br>
              <a:rPr lang="en-US" altLang="ja-JP" sz="2700" b="1" dirty="0" smtClean="0">
                <a:latin typeface="AR P丸ゴシック体M" panose="020B0600010101010101" pitchFamily="50" charset="-128"/>
                <a:ea typeface="AR P丸ゴシック体M" panose="020B0600010101010101" pitchFamily="50" charset="-128"/>
              </a:rPr>
            </a:br>
            <a:r>
              <a:rPr lang="en-US" altLang="ja-JP" sz="3200" dirty="0">
                <a:latin typeface="+mn-ea"/>
              </a:rPr>
              <a:t>2014</a:t>
            </a:r>
            <a:r>
              <a:rPr lang="ja-JP" altLang="en-US" sz="3200" dirty="0">
                <a:latin typeface="+mn-ea"/>
              </a:rPr>
              <a:t>年</a:t>
            </a:r>
            <a:r>
              <a:rPr lang="en-US" altLang="ja-JP" sz="3200" dirty="0">
                <a:latin typeface="+mn-ea"/>
              </a:rPr>
              <a:t>9</a:t>
            </a:r>
            <a:r>
              <a:rPr lang="ja-JP" altLang="en-US" sz="3200" dirty="0">
                <a:latin typeface="+mn-ea"/>
              </a:rPr>
              <a:t>月</a:t>
            </a:r>
            <a:r>
              <a:rPr lang="en-US" altLang="ja-JP" sz="3200" dirty="0">
                <a:latin typeface="+mn-ea"/>
              </a:rPr>
              <a:t>10</a:t>
            </a:r>
            <a:r>
              <a:rPr lang="ja-JP" altLang="en-US" sz="3200" dirty="0">
                <a:latin typeface="+mn-ea"/>
              </a:rPr>
              <a:t>日</a:t>
            </a:r>
            <a:r>
              <a:rPr lang="en-US" altLang="ja-JP" sz="3200" dirty="0">
                <a:latin typeface="+mn-ea"/>
              </a:rPr>
              <a:t>9:20-11:20 (</a:t>
            </a:r>
            <a:r>
              <a:rPr lang="ja-JP" altLang="en-US" sz="3200" dirty="0">
                <a:latin typeface="+mn-ea"/>
              </a:rPr>
              <a:t>責任滞在時間</a:t>
            </a:r>
            <a:r>
              <a:rPr lang="en-US" altLang="ja-JP" sz="3200" dirty="0">
                <a:latin typeface="+mn-ea"/>
              </a:rPr>
              <a:t>9:20-10:20)</a:t>
            </a:r>
            <a:r>
              <a:rPr lang="en-US" altLang="ja-JP" sz="3100" dirty="0" smtClean="0">
                <a:latin typeface="AR P丸ゴシック体M" panose="020B0600010101010101" pitchFamily="50" charset="-128"/>
                <a:ea typeface="AR P丸ゴシック体M" panose="020B0600010101010101" pitchFamily="50" charset="-128"/>
              </a:rPr>
              <a:t/>
            </a:r>
            <a:br>
              <a:rPr lang="en-US" altLang="ja-JP" sz="3100" dirty="0" smtClean="0">
                <a:latin typeface="AR P丸ゴシック体M" panose="020B0600010101010101" pitchFamily="50" charset="-128"/>
                <a:ea typeface="AR P丸ゴシック体M" panose="020B0600010101010101" pitchFamily="50" charset="-128"/>
              </a:rPr>
            </a:br>
            <a:r>
              <a:rPr lang="ja-JP" altLang="en-US" sz="2800" dirty="0" smtClean="0"/>
              <a:t>　　　　　　　　　　　　　　　　　　　　　</a:t>
            </a:r>
            <a:r>
              <a:rPr lang="en-US" altLang="ja-JP" sz="2800" dirty="0" smtClean="0"/>
              <a:t/>
            </a:r>
            <a:br>
              <a:rPr lang="en-US" altLang="ja-JP" sz="2800" dirty="0" smtClean="0"/>
            </a:br>
            <a:r>
              <a:rPr lang="ja-JP" altLang="en-US" sz="2800" dirty="0" smtClean="0"/>
              <a:t>　　　　</a:t>
            </a:r>
            <a:r>
              <a:rPr lang="en-US" altLang="ja-JP" sz="3100" dirty="0" smtClean="0"/>
              <a:t/>
            </a:r>
            <a:br>
              <a:rPr lang="en-US" altLang="ja-JP" sz="3100" dirty="0" smtClean="0"/>
            </a:br>
            <a:endParaRPr lang="ja-JP" altLang="en-US" dirty="0" smtClean="0"/>
          </a:p>
        </p:txBody>
      </p:sp>
      <p:sp>
        <p:nvSpPr>
          <p:cNvPr id="2052" name="スライド番号プレースホル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865377F9-3AD5-44C4-8321-91E5ACD300AD}" type="slidenum">
              <a:rPr lang="ja-JP" altLang="en-US" sz="1200" smtClean="0">
                <a:solidFill>
                  <a:srgbClr val="898989"/>
                </a:solidFill>
              </a:rPr>
              <a:pPr>
                <a:spcBef>
                  <a:spcPct val="0"/>
                </a:spcBef>
                <a:buFontTx/>
                <a:buNone/>
              </a:pPr>
              <a:t>1</a:t>
            </a:fld>
            <a:endParaRPr lang="ja-JP" altLang="en-US" sz="1200" smtClean="0">
              <a:solidFill>
                <a:srgbClr val="898989"/>
              </a:solidFill>
            </a:endParaRPr>
          </a:p>
        </p:txBody>
      </p:sp>
      <p:pic>
        <p:nvPicPr>
          <p:cNvPr id="2053" name="Picture 11" descr="保健医療福祉の総合大学　聖隸クリストファー大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1" y="2780928"/>
            <a:ext cx="432048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3717033"/>
            <a:ext cx="4392487"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832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470" y="240090"/>
            <a:ext cx="6845530" cy="641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3"/>
          <p:cNvSpPr>
            <a:spLocks noGrp="1"/>
          </p:cNvSpPr>
          <p:nvPr>
            <p:ph type="title"/>
          </p:nvPr>
        </p:nvSpPr>
        <p:spPr>
          <a:xfrm>
            <a:off x="323528" y="274637"/>
            <a:ext cx="2232248" cy="3171391"/>
          </a:xfrm>
        </p:spPr>
        <p:txBody>
          <a:bodyPr>
            <a:noAutofit/>
          </a:bodyPr>
          <a:lstStyle/>
          <a:p>
            <a:r>
              <a:rPr lang="en-US" altLang="ja-JP" sz="2800" dirty="0"/>
              <a:t>Fig.1</a:t>
            </a:r>
            <a:r>
              <a:rPr lang="ja-JP" altLang="en-US" sz="2800" dirty="0"/>
              <a:t>　使用頻度の多い単語（上位</a:t>
            </a:r>
            <a:r>
              <a:rPr lang="en-US" altLang="ja-JP" sz="2800" dirty="0"/>
              <a:t>20</a:t>
            </a:r>
            <a:r>
              <a:rPr lang="ja-JP" altLang="en-US" sz="2800" dirty="0"/>
              <a:t>語）</a:t>
            </a:r>
            <a:endParaRPr kumimoji="1" lang="ja-JP" altLang="en-US" sz="2800" dirty="0"/>
          </a:p>
        </p:txBody>
      </p:sp>
    </p:spTree>
    <p:extLst>
      <p:ext uri="{BB962C8B-B14F-4D97-AF65-F5344CB8AC3E}">
        <p14:creationId xmlns:p14="http://schemas.microsoft.com/office/powerpoint/2010/main" val="2170836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1008112"/>
          </a:xfrm>
        </p:spPr>
        <p:txBody>
          <a:bodyPr>
            <a:normAutofit/>
          </a:bodyPr>
          <a:lstStyle/>
          <a:p>
            <a:pPr algn="l"/>
            <a:r>
              <a:rPr kumimoji="1" lang="ja-JP" altLang="en-US" dirty="0" smtClean="0"/>
              <a:t>結果 </a:t>
            </a:r>
            <a:r>
              <a:rPr lang="ja-JP" altLang="en-US" sz="3200" dirty="0" smtClean="0"/>
              <a:t>当事者</a:t>
            </a:r>
            <a:r>
              <a:rPr lang="ja-JP" altLang="en-US" sz="3200" dirty="0"/>
              <a:t>研究</a:t>
            </a:r>
            <a:r>
              <a:rPr lang="ja-JP" altLang="en-US" sz="3200" dirty="0" smtClean="0"/>
              <a:t>ではどのように</a:t>
            </a:r>
            <a:r>
              <a:rPr lang="ja-JP" altLang="en-US" dirty="0" smtClean="0">
                <a:solidFill>
                  <a:srgbClr val="FF0000"/>
                </a:solidFill>
              </a:rPr>
              <a:t>回復</a:t>
            </a:r>
            <a:r>
              <a:rPr lang="ja-JP" altLang="en-US" sz="3200" dirty="0" smtClean="0"/>
              <a:t>を語るか？</a:t>
            </a:r>
            <a:endParaRPr kumimoji="1" lang="ja-JP" altLang="en-US" sz="3200" dirty="0"/>
          </a:p>
        </p:txBody>
      </p:sp>
      <p:sp>
        <p:nvSpPr>
          <p:cNvPr id="3" name="コンテンツ プレースホルダー 2"/>
          <p:cNvSpPr>
            <a:spLocks noGrp="1"/>
          </p:cNvSpPr>
          <p:nvPr>
            <p:ph idx="1"/>
          </p:nvPr>
        </p:nvSpPr>
        <p:spPr>
          <a:xfrm>
            <a:off x="107504" y="1268760"/>
            <a:ext cx="8928992" cy="5544616"/>
          </a:xfrm>
        </p:spPr>
        <p:txBody>
          <a:bodyPr>
            <a:normAutofit fontScale="92500" lnSpcReduction="20000"/>
          </a:bodyPr>
          <a:lstStyle/>
          <a:p>
            <a:pPr marL="0" indent="0">
              <a:buNone/>
            </a:pPr>
            <a:endParaRPr lang="en-US" altLang="ja-JP" dirty="0" smtClean="0"/>
          </a:p>
          <a:p>
            <a:r>
              <a:rPr lang="ja-JP" altLang="ja-JP" dirty="0" smtClean="0"/>
              <a:t>全力</a:t>
            </a:r>
            <a:r>
              <a:rPr lang="ja-JP" altLang="ja-JP" dirty="0"/>
              <a:t>疾走からの</a:t>
            </a:r>
            <a:r>
              <a:rPr lang="ja-JP" altLang="ja-JP" dirty="0" smtClean="0">
                <a:solidFill>
                  <a:srgbClr val="FF0000"/>
                </a:solidFill>
              </a:rPr>
              <a:t>回復</a:t>
            </a:r>
            <a:endParaRPr lang="en-US" altLang="ja-JP" dirty="0" smtClean="0">
              <a:solidFill>
                <a:srgbClr val="FF0000"/>
              </a:solidFill>
            </a:endParaRPr>
          </a:p>
          <a:p>
            <a:r>
              <a:rPr lang="ja-JP" altLang="ja-JP" dirty="0" smtClean="0">
                <a:solidFill>
                  <a:srgbClr val="FF0000"/>
                </a:solidFill>
              </a:rPr>
              <a:t>回復</a:t>
            </a:r>
            <a:r>
              <a:rPr lang="ja-JP" altLang="ja-JP" dirty="0"/>
              <a:t>してきて、幻覚妄想大会でグランプリを取ることが</a:t>
            </a:r>
            <a:r>
              <a:rPr lang="ja-JP" altLang="ja-JP" dirty="0" smtClean="0"/>
              <a:t>できました</a:t>
            </a:r>
            <a:endParaRPr lang="en-US" altLang="ja-JP" dirty="0" smtClean="0"/>
          </a:p>
          <a:p>
            <a:r>
              <a:rPr lang="ja-JP" altLang="ja-JP" dirty="0" smtClean="0">
                <a:solidFill>
                  <a:srgbClr val="FF0000"/>
                </a:solidFill>
              </a:rPr>
              <a:t>回復</a:t>
            </a:r>
            <a:r>
              <a:rPr lang="ja-JP" altLang="ja-JP" dirty="0"/>
              <a:t>するために発見したことを、他に悩んでいる人に伝えて助けてあげたい。…私は精神障害という有用な体験を通じて学んだ生き方をメッセージとして仲間や家族、そして社会に伝えて</a:t>
            </a:r>
            <a:r>
              <a:rPr lang="ja-JP" altLang="ja-JP" dirty="0" smtClean="0"/>
              <a:t>ゆきたい</a:t>
            </a:r>
            <a:endParaRPr lang="en-US" altLang="ja-JP" dirty="0" smtClean="0"/>
          </a:p>
          <a:p>
            <a:r>
              <a:rPr lang="ja-JP" altLang="ja-JP" dirty="0" smtClean="0">
                <a:solidFill>
                  <a:srgbClr val="FF0000"/>
                </a:solidFill>
              </a:rPr>
              <a:t>回復</a:t>
            </a:r>
            <a:r>
              <a:rPr lang="ja-JP" altLang="ja-JP" dirty="0"/>
              <a:t>のプロセスを</a:t>
            </a:r>
            <a:r>
              <a:rPr lang="ja-JP" altLang="ja-JP" dirty="0" smtClean="0"/>
              <a:t>まとめました</a:t>
            </a:r>
            <a:endParaRPr lang="en-US" altLang="ja-JP" dirty="0" smtClean="0"/>
          </a:p>
          <a:p>
            <a:r>
              <a:rPr lang="ja-JP" altLang="ja-JP" dirty="0" smtClean="0">
                <a:solidFill>
                  <a:srgbClr val="FF0000"/>
                </a:solidFill>
              </a:rPr>
              <a:t>回復</a:t>
            </a:r>
            <a:r>
              <a:rPr lang="ja-JP" altLang="ja-JP" dirty="0"/>
              <a:t>を目前に恐怖感を抱き、無意識の後退を繰り返すメカニズムを明らかに</a:t>
            </a:r>
            <a:r>
              <a:rPr lang="ja-JP" altLang="ja-JP" dirty="0" smtClean="0"/>
              <a:t>しました</a:t>
            </a:r>
            <a:endParaRPr lang="en-US" altLang="ja-JP" dirty="0" smtClean="0"/>
          </a:p>
          <a:p>
            <a:r>
              <a:rPr lang="ja-JP" altLang="ja-JP" dirty="0" smtClean="0">
                <a:solidFill>
                  <a:srgbClr val="FF0000"/>
                </a:solidFill>
              </a:rPr>
              <a:t>回復</a:t>
            </a:r>
            <a:r>
              <a:rPr lang="ja-JP" altLang="ja-JP" dirty="0"/>
              <a:t>までの期間を整理</a:t>
            </a:r>
            <a:r>
              <a:rPr lang="ja-JP" altLang="ja-JP" dirty="0" smtClean="0"/>
              <a:t>しました</a:t>
            </a:r>
            <a:endParaRPr lang="en-US" altLang="ja-JP" dirty="0" smtClean="0"/>
          </a:p>
          <a:p>
            <a:r>
              <a:rPr lang="ja-JP" altLang="ja-JP" dirty="0" smtClean="0"/>
              <a:t>仲間</a:t>
            </a:r>
            <a:r>
              <a:rPr lang="ja-JP" altLang="ja-JP" dirty="0"/>
              <a:t>と一緒に</a:t>
            </a:r>
            <a:r>
              <a:rPr lang="ja-JP" altLang="ja-JP" dirty="0">
                <a:solidFill>
                  <a:srgbClr val="FF0000"/>
                </a:solidFill>
              </a:rPr>
              <a:t>回復</a:t>
            </a:r>
            <a:r>
              <a:rPr lang="ja-JP" altLang="ja-JP" dirty="0"/>
              <a:t>して</a:t>
            </a:r>
            <a:r>
              <a:rPr lang="ja-JP" altLang="ja-JP" dirty="0" smtClean="0"/>
              <a:t>いきたい</a:t>
            </a:r>
            <a:endParaRPr lang="ja-JP" altLang="ja-JP" dirty="0"/>
          </a:p>
          <a:p>
            <a:endParaRPr kumimoji="1" lang="ja-JP" altLang="en-US" dirty="0"/>
          </a:p>
        </p:txBody>
      </p:sp>
    </p:spTree>
    <p:extLst>
      <p:ext uri="{BB962C8B-B14F-4D97-AF65-F5344CB8AC3E}">
        <p14:creationId xmlns:p14="http://schemas.microsoft.com/office/powerpoint/2010/main" val="232145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1008112"/>
          </a:xfrm>
        </p:spPr>
        <p:txBody>
          <a:bodyPr/>
          <a:lstStyle/>
          <a:p>
            <a:pPr algn="l"/>
            <a:r>
              <a:rPr kumimoji="1" lang="ja-JP" altLang="en-US" dirty="0" smtClean="0"/>
              <a:t>結果 </a:t>
            </a:r>
            <a:r>
              <a:rPr lang="ja-JP" altLang="en-US" sz="3200" dirty="0" smtClean="0"/>
              <a:t>当事者</a:t>
            </a:r>
            <a:r>
              <a:rPr lang="ja-JP" altLang="en-US" sz="3200" dirty="0"/>
              <a:t>研究で</a:t>
            </a:r>
            <a:r>
              <a:rPr lang="ja-JP" altLang="en-US" sz="3200" dirty="0" smtClean="0"/>
              <a:t>はどのように</a:t>
            </a:r>
            <a:r>
              <a:rPr kumimoji="1" lang="ja-JP" altLang="en-US" dirty="0" smtClean="0">
                <a:solidFill>
                  <a:srgbClr val="FF0000"/>
                </a:solidFill>
              </a:rPr>
              <a:t>自分</a:t>
            </a:r>
            <a:r>
              <a:rPr kumimoji="1" lang="ja-JP" altLang="en-US" sz="3200" dirty="0" smtClean="0"/>
              <a:t>を語るか？</a:t>
            </a:r>
            <a:endParaRPr kumimoji="1" lang="ja-JP" altLang="en-US" sz="3200" dirty="0"/>
          </a:p>
        </p:txBody>
      </p:sp>
      <p:sp>
        <p:nvSpPr>
          <p:cNvPr id="3" name="コンテンツ プレースホルダー 2"/>
          <p:cNvSpPr>
            <a:spLocks noGrp="1"/>
          </p:cNvSpPr>
          <p:nvPr>
            <p:ph idx="1"/>
          </p:nvPr>
        </p:nvSpPr>
        <p:spPr>
          <a:xfrm>
            <a:off x="107504" y="1600200"/>
            <a:ext cx="8928992" cy="5257800"/>
          </a:xfrm>
        </p:spPr>
        <p:txBody>
          <a:bodyPr>
            <a:normAutofit fontScale="92500" lnSpcReduction="20000"/>
          </a:bodyPr>
          <a:lstStyle/>
          <a:p>
            <a:r>
              <a:rPr lang="ja-JP" altLang="en-US" dirty="0" smtClean="0"/>
              <a:t>今</a:t>
            </a:r>
            <a:r>
              <a:rPr lang="ja-JP" altLang="en-US" dirty="0"/>
              <a:t>では、</a:t>
            </a:r>
            <a:r>
              <a:rPr lang="ja-JP" altLang="en-US" dirty="0">
                <a:solidFill>
                  <a:srgbClr val="FF0000"/>
                </a:solidFill>
              </a:rPr>
              <a:t>自分</a:t>
            </a:r>
            <a:r>
              <a:rPr lang="ja-JP" altLang="en-US" dirty="0"/>
              <a:t>自身の言葉で話すことが本当に</a:t>
            </a:r>
            <a:r>
              <a:rPr lang="ja-JP" altLang="en-US" dirty="0">
                <a:solidFill>
                  <a:srgbClr val="FF0000"/>
                </a:solidFill>
              </a:rPr>
              <a:t>自分</a:t>
            </a:r>
            <a:r>
              <a:rPr lang="ja-JP" altLang="en-US" dirty="0"/>
              <a:t>を助ける方法なんだと思います</a:t>
            </a:r>
            <a:r>
              <a:rPr lang="ja-JP" altLang="en-US" dirty="0" smtClean="0"/>
              <a:t>。</a:t>
            </a:r>
            <a:endParaRPr lang="en-US" altLang="ja-JP" dirty="0" smtClean="0"/>
          </a:p>
          <a:p>
            <a:r>
              <a:rPr lang="ja-JP" altLang="en-US" dirty="0"/>
              <a:t>当事者研究をする前は、</a:t>
            </a:r>
            <a:r>
              <a:rPr lang="ja-JP" altLang="en-US" dirty="0">
                <a:solidFill>
                  <a:srgbClr val="FF0000"/>
                </a:solidFill>
              </a:rPr>
              <a:t>自分</a:t>
            </a:r>
            <a:r>
              <a:rPr lang="ja-JP" altLang="en-US" dirty="0"/>
              <a:t>が病気に巻き込まれて、包まれているような感じでしたが、目の前に病気を置いて</a:t>
            </a:r>
            <a:r>
              <a:rPr lang="ja-JP" altLang="en-US" dirty="0">
                <a:solidFill>
                  <a:srgbClr val="FF0000"/>
                </a:solidFill>
              </a:rPr>
              <a:t>自分</a:t>
            </a:r>
            <a:r>
              <a:rPr lang="ja-JP" altLang="en-US" dirty="0"/>
              <a:t>がちょっと離れて観察するというスタンスが持てるようになってきました</a:t>
            </a:r>
            <a:r>
              <a:rPr lang="ja-JP" altLang="en-US" dirty="0" smtClean="0"/>
              <a:t>。</a:t>
            </a:r>
            <a:endParaRPr lang="en-US" altLang="ja-JP" dirty="0" smtClean="0"/>
          </a:p>
          <a:p>
            <a:r>
              <a:rPr lang="ja-JP" altLang="en-US" dirty="0"/>
              <a:t>生きていくうえで持つべき</a:t>
            </a:r>
            <a:r>
              <a:rPr lang="ja-JP" altLang="en-US" dirty="0">
                <a:solidFill>
                  <a:srgbClr val="FF0000"/>
                </a:solidFill>
              </a:rPr>
              <a:t>自分</a:t>
            </a:r>
            <a:r>
              <a:rPr lang="ja-JP" altLang="en-US" dirty="0"/>
              <a:t>の荷物を持つこともなく、誰ともぶつからず、苦しむこともなく、</a:t>
            </a:r>
            <a:r>
              <a:rPr lang="ja-JP" altLang="en-US" dirty="0" err="1"/>
              <a:t>のんしゃらんと</a:t>
            </a:r>
            <a:r>
              <a:rPr lang="ja-JP" altLang="en-US" dirty="0"/>
              <a:t>生きている状態でした</a:t>
            </a:r>
            <a:r>
              <a:rPr lang="ja-JP" altLang="en-US" dirty="0" smtClean="0"/>
              <a:t>。</a:t>
            </a:r>
            <a:endParaRPr lang="en-US" altLang="ja-JP" dirty="0" smtClean="0"/>
          </a:p>
          <a:p>
            <a:r>
              <a:rPr lang="ja-JP" altLang="en-US" dirty="0"/>
              <a:t>研究をすることであからさまに</a:t>
            </a:r>
            <a:r>
              <a:rPr lang="ja-JP" altLang="en-US" dirty="0">
                <a:solidFill>
                  <a:srgbClr val="FF0000"/>
                </a:solidFill>
              </a:rPr>
              <a:t>自分</a:t>
            </a:r>
            <a:r>
              <a:rPr lang="ja-JP" altLang="en-US" dirty="0"/>
              <a:t>の苦労を皆に情報公開して</a:t>
            </a:r>
            <a:r>
              <a:rPr lang="ja-JP" altLang="en-US" dirty="0">
                <a:solidFill>
                  <a:srgbClr val="FF0000"/>
                </a:solidFill>
              </a:rPr>
              <a:t>自分</a:t>
            </a:r>
            <a:r>
              <a:rPr lang="ja-JP" altLang="en-US" dirty="0"/>
              <a:t>のことをわかってもらい、じょうずな自分の人生の運転につながっていくんじゃないかと思いました。　</a:t>
            </a:r>
            <a:endParaRPr lang="en-US" altLang="ja-JP" dirty="0" smtClean="0"/>
          </a:p>
          <a:p>
            <a:endParaRPr kumimoji="1" lang="ja-JP" altLang="en-US" dirty="0"/>
          </a:p>
        </p:txBody>
      </p:sp>
    </p:spTree>
    <p:extLst>
      <p:ext uri="{BB962C8B-B14F-4D97-AF65-F5344CB8AC3E}">
        <p14:creationId xmlns:p14="http://schemas.microsoft.com/office/powerpoint/2010/main" val="364319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9108504" cy="936104"/>
          </a:xfrm>
        </p:spPr>
        <p:txBody>
          <a:bodyPr>
            <a:normAutofit/>
          </a:bodyPr>
          <a:lstStyle/>
          <a:p>
            <a:pPr algn="l"/>
            <a:r>
              <a:rPr kumimoji="1" lang="ja-JP" altLang="en-US" dirty="0" smtClean="0"/>
              <a:t>結果 </a:t>
            </a:r>
            <a:r>
              <a:rPr lang="ja-JP" altLang="en-US" sz="3200" dirty="0" smtClean="0"/>
              <a:t>当事者研究ではどのように</a:t>
            </a:r>
            <a:r>
              <a:rPr kumimoji="1" lang="ja-JP" altLang="en-US" dirty="0" smtClean="0">
                <a:solidFill>
                  <a:srgbClr val="FF0000"/>
                </a:solidFill>
              </a:rPr>
              <a:t>苦労</a:t>
            </a:r>
            <a:r>
              <a:rPr kumimoji="1" lang="ja-JP" altLang="en-US" sz="3200" dirty="0" smtClean="0"/>
              <a:t>を語るか？</a:t>
            </a:r>
            <a:endParaRPr kumimoji="1" lang="ja-JP" altLang="en-US" sz="3200" dirty="0"/>
          </a:p>
        </p:txBody>
      </p:sp>
      <p:sp>
        <p:nvSpPr>
          <p:cNvPr id="3" name="コンテンツ プレースホルダー 2"/>
          <p:cNvSpPr>
            <a:spLocks noGrp="1"/>
          </p:cNvSpPr>
          <p:nvPr>
            <p:ph idx="1"/>
          </p:nvPr>
        </p:nvSpPr>
        <p:spPr>
          <a:xfrm>
            <a:off x="107504" y="1196752"/>
            <a:ext cx="9052106" cy="5661248"/>
          </a:xfrm>
        </p:spPr>
        <p:txBody>
          <a:bodyPr>
            <a:normAutofit fontScale="85000" lnSpcReduction="10000"/>
          </a:bodyPr>
          <a:lstStyle/>
          <a:p>
            <a:r>
              <a:rPr lang="ja-JP" altLang="en-US" dirty="0" smtClean="0"/>
              <a:t>私</a:t>
            </a:r>
            <a:r>
              <a:rPr lang="ja-JP" altLang="en-US" dirty="0"/>
              <a:t>のやり方は自分の</a:t>
            </a:r>
            <a:r>
              <a:rPr lang="ja-JP" altLang="en-US" dirty="0">
                <a:solidFill>
                  <a:srgbClr val="FF0000"/>
                </a:solidFill>
              </a:rPr>
              <a:t>苦労</a:t>
            </a:r>
            <a:r>
              <a:rPr lang="ja-JP" altLang="en-US" dirty="0"/>
              <a:t>のまる投げ状態だということを知りました。そこで、自分の</a:t>
            </a:r>
            <a:r>
              <a:rPr lang="ja-JP" altLang="en-US" dirty="0">
                <a:solidFill>
                  <a:srgbClr val="FF0000"/>
                </a:solidFill>
              </a:rPr>
              <a:t>苦労</a:t>
            </a:r>
            <a:r>
              <a:rPr lang="ja-JP" altLang="en-US" dirty="0"/>
              <a:t>を大切にして、自分の面倒を見られるようになりたいと思って当事者研究をすることにしました</a:t>
            </a:r>
            <a:r>
              <a:rPr lang="ja-JP" altLang="en-US" dirty="0" smtClean="0"/>
              <a:t>。</a:t>
            </a:r>
            <a:endParaRPr lang="en-US" altLang="ja-JP" dirty="0" smtClean="0"/>
          </a:p>
          <a:p>
            <a:r>
              <a:rPr lang="ja-JP" altLang="en-US" dirty="0"/>
              <a:t>自分の</a:t>
            </a:r>
            <a:r>
              <a:rPr lang="ja-JP" altLang="en-US" dirty="0">
                <a:solidFill>
                  <a:srgbClr val="FF0000"/>
                </a:solidFill>
              </a:rPr>
              <a:t>苦労</a:t>
            </a:r>
            <a:r>
              <a:rPr lang="ja-JP" altLang="en-US" dirty="0"/>
              <a:t>を語りながら、ワーカーさんや当事者研究のメンバーに協力してもらい、一緒に自爆のパターンを解明することと、有効な自分の助け方が上手になるために、ＳＳＴや当事者研究ミーティングに参加しながら研究を進めました</a:t>
            </a:r>
            <a:r>
              <a:rPr lang="ja-JP" altLang="en-US" dirty="0" smtClean="0"/>
              <a:t>。</a:t>
            </a:r>
            <a:endParaRPr lang="en-US" altLang="ja-JP" dirty="0" smtClean="0"/>
          </a:p>
          <a:p>
            <a:r>
              <a:rPr lang="ja-JP" altLang="en-US" dirty="0"/>
              <a:t>ホワイトボードに自分の</a:t>
            </a:r>
            <a:r>
              <a:rPr lang="ja-JP" altLang="en-US" dirty="0">
                <a:solidFill>
                  <a:srgbClr val="FF0000"/>
                </a:solidFill>
              </a:rPr>
              <a:t>苦労</a:t>
            </a:r>
            <a:r>
              <a:rPr lang="ja-JP" altLang="en-US" dirty="0"/>
              <a:t>を出し合って行き詰まりのパターンを研究しました。幻聴にジャックされたときに、その都度、仲間や関係者に相談し自分の助け方を探りました</a:t>
            </a:r>
            <a:r>
              <a:rPr lang="ja-JP" altLang="en-US" dirty="0" smtClean="0"/>
              <a:t>。</a:t>
            </a:r>
            <a:endParaRPr lang="en-US" altLang="ja-JP" dirty="0" smtClean="0"/>
          </a:p>
          <a:p>
            <a:r>
              <a:rPr lang="ja-JP" altLang="en-US" dirty="0" smtClean="0"/>
              <a:t>自分</a:t>
            </a:r>
            <a:r>
              <a:rPr lang="ja-JP" altLang="en-US" dirty="0"/>
              <a:t>のつらさを当事者研究ミーティングで聞いてもらい、その</a:t>
            </a:r>
            <a:r>
              <a:rPr lang="ja-JP" altLang="en-US" dirty="0">
                <a:solidFill>
                  <a:srgbClr val="FF0000"/>
                </a:solidFill>
              </a:rPr>
              <a:t>苦労</a:t>
            </a:r>
            <a:r>
              <a:rPr lang="ja-JP" altLang="en-US" dirty="0"/>
              <a:t>の内容から私の自己病名は、　統合失調症生活音恐怖型引越しタイプになりました。</a:t>
            </a:r>
            <a:endParaRPr kumimoji="1" lang="ja-JP" altLang="en-US" dirty="0"/>
          </a:p>
        </p:txBody>
      </p:sp>
    </p:spTree>
    <p:extLst>
      <p:ext uri="{BB962C8B-B14F-4D97-AF65-F5344CB8AC3E}">
        <p14:creationId xmlns:p14="http://schemas.microsoft.com/office/powerpoint/2010/main" val="1237791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936104"/>
          </a:xfrm>
        </p:spPr>
        <p:txBody>
          <a:bodyPr>
            <a:normAutofit/>
          </a:bodyPr>
          <a:lstStyle/>
          <a:p>
            <a:pPr algn="l"/>
            <a:r>
              <a:rPr kumimoji="1" lang="ja-JP" altLang="en-US" dirty="0" smtClean="0"/>
              <a:t>結果 </a:t>
            </a:r>
            <a:r>
              <a:rPr lang="ja-JP" altLang="en-US" sz="3200" dirty="0" smtClean="0"/>
              <a:t>当事者</a:t>
            </a:r>
            <a:r>
              <a:rPr lang="ja-JP" altLang="en-US" sz="3200" dirty="0"/>
              <a:t>研究で</a:t>
            </a:r>
            <a:r>
              <a:rPr lang="ja-JP" altLang="en-US" sz="3200" dirty="0" smtClean="0"/>
              <a:t>はどのように</a:t>
            </a:r>
            <a:r>
              <a:rPr kumimoji="1" lang="ja-JP" altLang="en-US" dirty="0" smtClean="0">
                <a:solidFill>
                  <a:srgbClr val="FF0000"/>
                </a:solidFill>
              </a:rPr>
              <a:t>人</a:t>
            </a:r>
            <a:r>
              <a:rPr kumimoji="1" lang="ja-JP" altLang="en-US" sz="3200" dirty="0" smtClean="0"/>
              <a:t>を語るか？</a:t>
            </a:r>
            <a:endParaRPr kumimoji="1" lang="ja-JP" altLang="en-US" sz="3200" dirty="0"/>
          </a:p>
        </p:txBody>
      </p:sp>
      <p:sp>
        <p:nvSpPr>
          <p:cNvPr id="3" name="コンテンツ プレースホルダー 2"/>
          <p:cNvSpPr>
            <a:spLocks noGrp="1"/>
          </p:cNvSpPr>
          <p:nvPr>
            <p:ph idx="1"/>
          </p:nvPr>
        </p:nvSpPr>
        <p:spPr>
          <a:xfrm>
            <a:off x="35496" y="1268760"/>
            <a:ext cx="9108504" cy="5589240"/>
          </a:xfrm>
        </p:spPr>
        <p:txBody>
          <a:bodyPr>
            <a:normAutofit fontScale="70000" lnSpcReduction="20000"/>
          </a:bodyPr>
          <a:lstStyle/>
          <a:p>
            <a:r>
              <a:rPr lang="ja-JP" altLang="en-US" dirty="0" smtClean="0"/>
              <a:t>私</a:t>
            </a:r>
            <a:r>
              <a:rPr lang="ja-JP" altLang="en-US" dirty="0"/>
              <a:t>にとって病院が唯一の安心できる場所でした。病気が安心を得るための媒体で、病気を使って</a:t>
            </a:r>
            <a:r>
              <a:rPr lang="ja-JP" altLang="en-US" b="1" dirty="0">
                <a:solidFill>
                  <a:srgbClr val="FF0000"/>
                </a:solidFill>
              </a:rPr>
              <a:t>人</a:t>
            </a:r>
            <a:r>
              <a:rPr lang="ja-JP" altLang="en-US" dirty="0"/>
              <a:t>とつながっていたのです</a:t>
            </a:r>
            <a:r>
              <a:rPr lang="ja-JP" altLang="en-US" dirty="0" smtClean="0"/>
              <a:t>。</a:t>
            </a:r>
            <a:endParaRPr lang="en-US" altLang="ja-JP" dirty="0" smtClean="0"/>
          </a:p>
          <a:p>
            <a:r>
              <a:rPr lang="ja-JP" altLang="en-US" dirty="0"/>
              <a:t>帰ったら腕切るかもしれませんとか、大量服薬をするかもしれないと訴えて粘り勝ちの入院をしていました。そういう言葉を使ってしか先生と話ができませんでした。　私にとっては、病気じゃなくなるということは、</a:t>
            </a:r>
            <a:r>
              <a:rPr lang="ja-JP" altLang="en-US" b="1" dirty="0">
                <a:solidFill>
                  <a:srgbClr val="FF0000"/>
                </a:solidFill>
              </a:rPr>
              <a:t>人</a:t>
            </a:r>
            <a:r>
              <a:rPr lang="ja-JP" altLang="en-US" dirty="0"/>
              <a:t>とつながる手だてを失う恐怖感がありました</a:t>
            </a:r>
            <a:r>
              <a:rPr lang="ja-JP" altLang="en-US" dirty="0" smtClean="0"/>
              <a:t>。</a:t>
            </a:r>
            <a:endParaRPr lang="en-US" altLang="ja-JP" dirty="0" smtClean="0"/>
          </a:p>
          <a:p>
            <a:r>
              <a:rPr lang="ja-JP" altLang="en-US" dirty="0"/>
              <a:t>幻聴さん依存から脱却するには、現実の</a:t>
            </a:r>
            <a:r>
              <a:rPr lang="ja-JP" altLang="en-US" b="1" dirty="0">
                <a:solidFill>
                  <a:srgbClr val="FF0000"/>
                </a:solidFill>
              </a:rPr>
              <a:t>人</a:t>
            </a:r>
            <a:r>
              <a:rPr lang="ja-JP" altLang="en-US" dirty="0"/>
              <a:t>とのつながりを実感することがポイントです</a:t>
            </a:r>
            <a:r>
              <a:rPr lang="ja-JP" altLang="en-US" dirty="0" smtClean="0"/>
              <a:t>。</a:t>
            </a:r>
            <a:endParaRPr lang="en-US" altLang="ja-JP" dirty="0" smtClean="0"/>
          </a:p>
          <a:p>
            <a:r>
              <a:rPr lang="ja-JP" altLang="en-US" dirty="0"/>
              <a:t>さびしさや不安が募ると、ついつい</a:t>
            </a:r>
            <a:r>
              <a:rPr lang="ja-JP" altLang="en-US" b="1" dirty="0">
                <a:solidFill>
                  <a:srgbClr val="FF0000"/>
                </a:solidFill>
              </a:rPr>
              <a:t>人</a:t>
            </a:r>
            <a:r>
              <a:rPr lang="ja-JP" altLang="en-US" dirty="0"/>
              <a:t>に依存したくなりますが、自分の足で立って、ちゃんと自分で自分を助けることができるように心がけて、苦労の丸投げでない方法を身につけようとしています</a:t>
            </a:r>
            <a:r>
              <a:rPr lang="ja-JP" altLang="en-US" dirty="0" smtClean="0"/>
              <a:t>。</a:t>
            </a:r>
            <a:endParaRPr lang="en-US" altLang="ja-JP" dirty="0" smtClean="0"/>
          </a:p>
          <a:p>
            <a:r>
              <a:rPr lang="ja-JP" altLang="en-US" dirty="0"/>
              <a:t>そこで早速仲間の協力を得て、自分と</a:t>
            </a:r>
            <a:r>
              <a:rPr lang="ja-JP" altLang="en-US" dirty="0">
                <a:solidFill>
                  <a:srgbClr val="FF0000"/>
                </a:solidFill>
              </a:rPr>
              <a:t>人</a:t>
            </a:r>
            <a:r>
              <a:rPr lang="ja-JP" altLang="en-US" dirty="0"/>
              <a:t>とのつながりをじゃまするバリアのメカニズムの解明に取り組み、自分の弱さの情報公開がバリアを弱めて</a:t>
            </a:r>
            <a:r>
              <a:rPr lang="ja-JP" altLang="en-US" b="1" dirty="0">
                <a:solidFill>
                  <a:srgbClr val="FF0000"/>
                </a:solidFill>
              </a:rPr>
              <a:t>人</a:t>
            </a:r>
            <a:r>
              <a:rPr lang="ja-JP" altLang="en-US" dirty="0"/>
              <a:t>とのつながり感を取り戻すことに役に立つことがわかった半面、</a:t>
            </a:r>
            <a:r>
              <a:rPr lang="ja-JP" altLang="en-US" dirty="0">
                <a:solidFill>
                  <a:srgbClr val="FF0000"/>
                </a:solidFill>
              </a:rPr>
              <a:t>人</a:t>
            </a:r>
            <a:r>
              <a:rPr lang="ja-JP" altLang="en-US" dirty="0"/>
              <a:t>づきあいの現実感の手ごたえが増すと逆に不安も大きくなることもわかりました</a:t>
            </a:r>
            <a:r>
              <a:rPr lang="ja-JP" altLang="en-US" dirty="0" smtClean="0"/>
              <a:t>。</a:t>
            </a:r>
            <a:endParaRPr lang="en-US" altLang="ja-JP" dirty="0" smtClean="0"/>
          </a:p>
          <a:p>
            <a:r>
              <a:rPr lang="ja-JP" altLang="en-US" b="1" dirty="0" smtClean="0">
                <a:solidFill>
                  <a:srgbClr val="FF0000"/>
                </a:solidFill>
              </a:rPr>
              <a:t>人</a:t>
            </a:r>
            <a:r>
              <a:rPr lang="ja-JP" altLang="en-US" dirty="0"/>
              <a:t>とつながった感覚や自分の弱さの情報を出せて安心しました。たいへんでしたが、それが自信につながりました。</a:t>
            </a:r>
            <a:endParaRPr lang="en-US" altLang="ja-JP" dirty="0" smtClean="0"/>
          </a:p>
          <a:p>
            <a:endParaRPr kumimoji="1" lang="ja-JP" altLang="en-US" dirty="0"/>
          </a:p>
        </p:txBody>
      </p:sp>
    </p:spTree>
    <p:extLst>
      <p:ext uri="{BB962C8B-B14F-4D97-AF65-F5344CB8AC3E}">
        <p14:creationId xmlns:p14="http://schemas.microsoft.com/office/powerpoint/2010/main" val="2255299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435280" cy="1152128"/>
          </a:xfrm>
        </p:spPr>
        <p:txBody>
          <a:bodyPr/>
          <a:lstStyle/>
          <a:p>
            <a:pPr algn="l"/>
            <a:r>
              <a:rPr kumimoji="1" lang="ja-JP" altLang="en-US" dirty="0" smtClean="0"/>
              <a:t>考察</a:t>
            </a:r>
            <a:endParaRPr kumimoji="1" lang="ja-JP" altLang="en-US" dirty="0"/>
          </a:p>
        </p:txBody>
      </p:sp>
      <p:sp>
        <p:nvSpPr>
          <p:cNvPr id="3" name="コンテンツ プレースホルダー 2"/>
          <p:cNvSpPr>
            <a:spLocks noGrp="1"/>
          </p:cNvSpPr>
          <p:nvPr>
            <p:ph idx="1"/>
          </p:nvPr>
        </p:nvSpPr>
        <p:spPr>
          <a:xfrm>
            <a:off x="0" y="1268760"/>
            <a:ext cx="9144000" cy="5589240"/>
          </a:xfrm>
        </p:spPr>
        <p:txBody>
          <a:bodyPr>
            <a:normAutofit/>
          </a:bodyPr>
          <a:lstStyle/>
          <a:p>
            <a:pPr marL="0" indent="0">
              <a:buNone/>
            </a:pPr>
            <a:r>
              <a:rPr lang="ja-JP" altLang="en-US" sz="2800" dirty="0" smtClean="0"/>
              <a:t>●単語</a:t>
            </a:r>
            <a:r>
              <a:rPr lang="ja-JP" altLang="en-US" sz="2800" dirty="0"/>
              <a:t>頻度</a:t>
            </a:r>
            <a:r>
              <a:rPr lang="ja-JP" altLang="en-US" sz="2800" dirty="0" smtClean="0"/>
              <a:t>分析</a:t>
            </a:r>
            <a:r>
              <a:rPr lang="ja-JP" altLang="en-US" sz="2800" dirty="0"/>
              <a:t>：</a:t>
            </a:r>
            <a:endParaRPr lang="en-US" altLang="ja-JP" sz="2800" dirty="0" smtClean="0"/>
          </a:p>
          <a:p>
            <a:pPr marL="0" indent="0">
              <a:buNone/>
            </a:pPr>
            <a:r>
              <a:rPr lang="ja-JP" altLang="en-US" sz="2800" dirty="0" smtClean="0"/>
              <a:t>　　　当事者</a:t>
            </a:r>
            <a:r>
              <a:rPr lang="ja-JP" altLang="en-US" sz="2800" dirty="0"/>
              <a:t>研究とは自分と病気の苦労と</a:t>
            </a:r>
            <a:r>
              <a:rPr lang="ja-JP" altLang="en-US" sz="2800" dirty="0" smtClean="0"/>
              <a:t>人間</a:t>
            </a:r>
            <a:r>
              <a:rPr lang="ja-JP" altLang="en-US" sz="2800" dirty="0"/>
              <a:t>関係に</a:t>
            </a:r>
            <a:r>
              <a:rPr lang="ja-JP" altLang="en-US" sz="2800" dirty="0" smtClean="0"/>
              <a:t>関する</a:t>
            </a:r>
            <a:endParaRPr lang="en-US" altLang="ja-JP" sz="2800" dirty="0" smtClean="0"/>
          </a:p>
          <a:p>
            <a:pPr marL="0" indent="0">
              <a:buNone/>
            </a:pPr>
            <a:r>
              <a:rPr lang="ja-JP" altLang="en-US" sz="2800" dirty="0"/>
              <a:t>　</a:t>
            </a:r>
            <a:r>
              <a:rPr lang="ja-JP" altLang="en-US" sz="2800" dirty="0" smtClean="0"/>
              <a:t>　　研究で</a:t>
            </a:r>
            <a:r>
              <a:rPr lang="ja-JP" altLang="en-US" sz="2800" dirty="0"/>
              <a:t>あることが</a:t>
            </a:r>
            <a:r>
              <a:rPr lang="ja-JP" altLang="en-US" sz="2800" dirty="0" smtClean="0"/>
              <a:t>可視化された</a:t>
            </a:r>
            <a:endParaRPr lang="en-US" altLang="ja-JP" sz="2800" dirty="0" smtClean="0"/>
          </a:p>
          <a:p>
            <a:pPr marL="0" indent="0">
              <a:buNone/>
            </a:pPr>
            <a:r>
              <a:rPr lang="ja-JP" altLang="en-US" sz="2800" dirty="0" smtClean="0"/>
              <a:t>●評判分析：</a:t>
            </a:r>
            <a:endParaRPr lang="en-US" altLang="ja-JP" sz="2800" dirty="0" smtClean="0"/>
          </a:p>
          <a:p>
            <a:pPr marL="0" indent="0">
              <a:buNone/>
            </a:pPr>
            <a:r>
              <a:rPr lang="ja-JP" altLang="en-US" sz="2800" dirty="0" smtClean="0"/>
              <a:t>　　　「</a:t>
            </a:r>
            <a:r>
              <a:rPr lang="ja-JP" altLang="en-US" sz="2800" dirty="0"/>
              <a:t>自分」「人」「幻聴さん」は好評語としても</a:t>
            </a:r>
            <a:r>
              <a:rPr lang="ja-JP" altLang="en-US" sz="2800" dirty="0" smtClean="0"/>
              <a:t>評価</a:t>
            </a:r>
            <a:endParaRPr lang="en-US" altLang="ja-JP" sz="2800" dirty="0" smtClean="0"/>
          </a:p>
          <a:p>
            <a:pPr marL="0" indent="0">
              <a:buNone/>
            </a:pPr>
            <a:r>
              <a:rPr lang="ja-JP" altLang="en-US" sz="2800" dirty="0" smtClean="0"/>
              <a:t>　　　病気</a:t>
            </a:r>
            <a:r>
              <a:rPr lang="ja-JP" altLang="en-US" sz="2800" dirty="0"/>
              <a:t>に対する当事者研究におけるポジティブな</a:t>
            </a:r>
            <a:r>
              <a:rPr lang="ja-JP" altLang="en-US" sz="2800" dirty="0" smtClean="0"/>
              <a:t>姿勢</a:t>
            </a:r>
            <a:endParaRPr lang="en-US" altLang="ja-JP" sz="2800" dirty="0" smtClean="0"/>
          </a:p>
          <a:p>
            <a:pPr marL="0" indent="0">
              <a:buNone/>
            </a:pPr>
            <a:r>
              <a:rPr lang="ja-JP" altLang="en-US" sz="2800" dirty="0" smtClean="0"/>
              <a:t>●「</a:t>
            </a:r>
            <a:r>
              <a:rPr lang="ja-JP" altLang="en-US" sz="2800" dirty="0"/>
              <a:t>回復</a:t>
            </a:r>
            <a:r>
              <a:rPr lang="ja-JP" altLang="en-US" sz="2800" dirty="0" smtClean="0"/>
              <a:t>」：</a:t>
            </a:r>
            <a:endParaRPr lang="en-US" altLang="ja-JP" sz="2800" dirty="0"/>
          </a:p>
          <a:p>
            <a:pPr marL="0" indent="0">
              <a:buNone/>
            </a:pPr>
            <a:r>
              <a:rPr lang="ja-JP" altLang="en-US" sz="2800" dirty="0"/>
              <a:t>　</a:t>
            </a:r>
            <a:r>
              <a:rPr lang="ja-JP" altLang="en-US" sz="2800" dirty="0" smtClean="0"/>
              <a:t>　　仲間</a:t>
            </a:r>
            <a:r>
              <a:rPr lang="ja-JP" altLang="en-US" sz="2800" dirty="0"/>
              <a:t>と共に、回復のプロセスで、自分が発見したこと</a:t>
            </a:r>
            <a:r>
              <a:rPr lang="ja-JP" altLang="en-US" sz="2800" dirty="0" smtClean="0"/>
              <a:t>を</a:t>
            </a:r>
            <a:endParaRPr lang="en-US" altLang="ja-JP" sz="2800" dirty="0" smtClean="0"/>
          </a:p>
          <a:p>
            <a:pPr marL="0" indent="0">
              <a:buNone/>
            </a:pPr>
            <a:r>
              <a:rPr lang="ja-JP" altLang="en-US" sz="2800" dirty="0"/>
              <a:t>　</a:t>
            </a:r>
            <a:r>
              <a:rPr lang="ja-JP" altLang="en-US" sz="2800" dirty="0" smtClean="0"/>
              <a:t>　　悩んで</a:t>
            </a:r>
            <a:r>
              <a:rPr lang="ja-JP" altLang="en-US" sz="2800" dirty="0"/>
              <a:t>いる人や社会に伝えたい</a:t>
            </a:r>
            <a:r>
              <a:rPr lang="ja-JP" altLang="en-US" sz="2800" dirty="0" smtClean="0"/>
              <a:t>思い</a:t>
            </a:r>
            <a:endParaRPr lang="en-US" altLang="ja-JP" sz="2800" dirty="0" smtClean="0"/>
          </a:p>
          <a:p>
            <a:pPr marL="0" indent="0">
              <a:buNone/>
            </a:pPr>
            <a:r>
              <a:rPr lang="ja-JP" altLang="en-US" sz="2800" dirty="0"/>
              <a:t>　</a:t>
            </a:r>
            <a:r>
              <a:rPr lang="ja-JP" altLang="en-US" sz="2800" dirty="0" smtClean="0"/>
              <a:t>　　　　　　　　　　　　　　　　　　</a:t>
            </a:r>
            <a:r>
              <a:rPr lang="ja-JP" altLang="en-US" sz="2800" dirty="0" smtClean="0">
                <a:solidFill>
                  <a:srgbClr val="C00000"/>
                </a:solidFill>
              </a:rPr>
              <a:t>⇒</a:t>
            </a:r>
            <a:r>
              <a:rPr lang="ja-JP" altLang="en-US" dirty="0" smtClean="0">
                <a:solidFill>
                  <a:srgbClr val="C00000"/>
                </a:solidFill>
              </a:rPr>
              <a:t>心的</a:t>
            </a:r>
            <a:r>
              <a:rPr lang="ja-JP" altLang="en-US" dirty="0">
                <a:solidFill>
                  <a:srgbClr val="C00000"/>
                </a:solidFill>
              </a:rPr>
              <a:t>外傷後成長（</a:t>
            </a:r>
            <a:r>
              <a:rPr lang="en-US" altLang="ja-JP" dirty="0">
                <a:solidFill>
                  <a:srgbClr val="C00000"/>
                </a:solidFill>
              </a:rPr>
              <a:t>PTG</a:t>
            </a:r>
            <a:r>
              <a:rPr lang="ja-JP" altLang="en-US" dirty="0" smtClean="0">
                <a:solidFill>
                  <a:srgbClr val="C00000"/>
                </a:solidFill>
              </a:rPr>
              <a:t>）</a:t>
            </a:r>
            <a:endParaRPr lang="en-US" altLang="ja-JP" dirty="0">
              <a:solidFill>
                <a:srgbClr val="C00000"/>
              </a:solidFill>
            </a:endParaRPr>
          </a:p>
          <a:p>
            <a:endParaRPr kumimoji="1" lang="ja-JP" altLang="en-US" dirty="0"/>
          </a:p>
        </p:txBody>
      </p:sp>
      <p:pic>
        <p:nvPicPr>
          <p:cNvPr id="4" name="Picture 2" descr="H:\DCIM\101CANON\IMG_05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488"/>
            <a:ext cx="2915816" cy="177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480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23129"/>
            <a:ext cx="2483768" cy="627871"/>
          </a:xfrm>
        </p:spPr>
        <p:txBody>
          <a:bodyPr>
            <a:noAutofit/>
          </a:bodyPr>
          <a:lstStyle/>
          <a:p>
            <a:pPr algn="l"/>
            <a:r>
              <a:rPr lang="ja-JP" altLang="en-US" dirty="0" smtClean="0"/>
              <a:t>考察</a:t>
            </a:r>
            <a:endParaRPr kumimoji="1" lang="ja-JP" altLang="en-US" dirty="0"/>
          </a:p>
        </p:txBody>
      </p:sp>
      <p:sp>
        <p:nvSpPr>
          <p:cNvPr id="3" name="コンテンツ プレースホルダー 2"/>
          <p:cNvSpPr>
            <a:spLocks noGrp="1"/>
          </p:cNvSpPr>
          <p:nvPr>
            <p:ph idx="1"/>
          </p:nvPr>
        </p:nvSpPr>
        <p:spPr>
          <a:xfrm>
            <a:off x="179512" y="980728"/>
            <a:ext cx="6696744" cy="5832648"/>
          </a:xfrm>
        </p:spPr>
        <p:txBody>
          <a:bodyPr>
            <a:normAutofit fontScale="77500" lnSpcReduction="20000"/>
          </a:bodyPr>
          <a:lstStyle/>
          <a:p>
            <a:r>
              <a:rPr lang="ja-JP" altLang="en-US" dirty="0" smtClean="0"/>
              <a:t>野中</a:t>
            </a:r>
            <a:r>
              <a:rPr lang="ja-JP" altLang="en-US" dirty="0"/>
              <a:t>（</a:t>
            </a:r>
            <a:r>
              <a:rPr lang="en-US" altLang="ja-JP" dirty="0"/>
              <a:t>2011</a:t>
            </a:r>
            <a:r>
              <a:rPr lang="ja-JP" altLang="en-US" dirty="0"/>
              <a:t>）は新たな回復概念は「精神障害をもつ方々の手記活動から生まれた」と意義づけ、当事者のナラティブにはリカバリーのヒントが満載されていると指摘した。本書の</a:t>
            </a:r>
            <a:r>
              <a:rPr lang="en-US" altLang="ja-JP" dirty="0"/>
              <a:t>6</a:t>
            </a:r>
            <a:r>
              <a:rPr lang="ja-JP" altLang="en-US" dirty="0"/>
              <a:t>分野の苦労の内容からは精神障害者固有の「生活のしづらさ」（臺</a:t>
            </a:r>
            <a:r>
              <a:rPr lang="en-US" altLang="ja-JP" dirty="0"/>
              <a:t>,1981</a:t>
            </a:r>
            <a:r>
              <a:rPr lang="ja-JP" altLang="en-US" dirty="0"/>
              <a:t>）があらわれていた</a:t>
            </a:r>
            <a:r>
              <a:rPr lang="ja-JP" altLang="en-US" dirty="0" smtClean="0"/>
              <a:t>。</a:t>
            </a:r>
            <a:endParaRPr lang="en-US" altLang="ja-JP" dirty="0" smtClean="0"/>
          </a:p>
          <a:p>
            <a:endParaRPr lang="en-US" altLang="ja-JP" dirty="0" smtClean="0"/>
          </a:p>
          <a:p>
            <a:r>
              <a:rPr lang="ja-JP" altLang="en-US" dirty="0" smtClean="0"/>
              <a:t>野中</a:t>
            </a:r>
            <a:r>
              <a:rPr lang="ja-JP" altLang="en-US" dirty="0"/>
              <a:t>（</a:t>
            </a:r>
            <a:r>
              <a:rPr lang="en-US" altLang="ja-JP" dirty="0"/>
              <a:t>2012</a:t>
            </a:r>
            <a:r>
              <a:rPr lang="ja-JP" altLang="en-US" dirty="0"/>
              <a:t>）は浦河</a:t>
            </a:r>
            <a:r>
              <a:rPr lang="ja-JP" altLang="en-US" dirty="0" err="1"/>
              <a:t>べ</a:t>
            </a:r>
            <a:r>
              <a:rPr lang="ja-JP" altLang="en-US" dirty="0"/>
              <a:t>てるの家の実践を取り上げ、「治療して</a:t>
            </a:r>
            <a:r>
              <a:rPr lang="en-US" altLang="ja-JP" dirty="0"/>
              <a:t>『</a:t>
            </a:r>
            <a:r>
              <a:rPr lang="ja-JP" altLang="en-US" dirty="0"/>
              <a:t>病気</a:t>
            </a:r>
            <a:r>
              <a:rPr lang="en-US" altLang="ja-JP" dirty="0"/>
              <a:t>』</a:t>
            </a:r>
            <a:r>
              <a:rPr lang="ja-JP" altLang="en-US" dirty="0"/>
              <a:t>自体をなくしてしまうことを意識」するのではなく、「こうしたあり方は</a:t>
            </a:r>
            <a:r>
              <a:rPr lang="en-US" altLang="ja-JP" dirty="0"/>
              <a:t>『</a:t>
            </a:r>
            <a:r>
              <a:rPr lang="ja-JP" altLang="en-US" dirty="0"/>
              <a:t>リカバリー（回復）</a:t>
            </a:r>
            <a:r>
              <a:rPr lang="en-US" altLang="ja-JP" dirty="0"/>
              <a:t>』</a:t>
            </a:r>
            <a:r>
              <a:rPr lang="ja-JP" altLang="en-US" dirty="0"/>
              <a:t>という言葉で議論され、注目される」と述べた。浦河</a:t>
            </a:r>
            <a:r>
              <a:rPr lang="ja-JP" altLang="en-US" dirty="0" err="1"/>
              <a:t>べ</a:t>
            </a:r>
            <a:r>
              <a:rPr lang="ja-JP" altLang="en-US" dirty="0"/>
              <a:t>てるの家の当事者研究の成果は、病気と上手につきあいながらの人生や生活の取り戻しをした回復の姿であると言える</a:t>
            </a:r>
            <a:r>
              <a:rPr lang="ja-JP" altLang="en-US" dirty="0" smtClean="0"/>
              <a:t>。</a:t>
            </a:r>
            <a:endParaRPr lang="en-US" altLang="ja-JP" dirty="0" smtClean="0"/>
          </a:p>
          <a:p>
            <a:endParaRPr lang="ja-JP" altLang="en-US" dirty="0"/>
          </a:p>
          <a:p>
            <a:r>
              <a:rPr lang="en-US" altLang="ja-JP" sz="2600" dirty="0"/>
              <a:t>【</a:t>
            </a:r>
            <a:r>
              <a:rPr lang="ja-JP" altLang="en-US" sz="2600" dirty="0"/>
              <a:t>謝辞</a:t>
            </a:r>
            <a:r>
              <a:rPr lang="en-US" altLang="ja-JP" sz="2600" dirty="0"/>
              <a:t>】</a:t>
            </a:r>
            <a:r>
              <a:rPr lang="ja-JP" altLang="en-US" sz="2600" dirty="0"/>
              <a:t>本研究は平成</a:t>
            </a:r>
            <a:r>
              <a:rPr lang="en-US" altLang="ja-JP" sz="2600" dirty="0"/>
              <a:t>23</a:t>
            </a:r>
            <a:r>
              <a:rPr lang="ja-JP" altLang="en-US" sz="2600" dirty="0"/>
              <a:t>年度～平成</a:t>
            </a:r>
            <a:r>
              <a:rPr lang="en-US" altLang="ja-JP" sz="2600" dirty="0"/>
              <a:t>25</a:t>
            </a:r>
            <a:r>
              <a:rPr lang="ja-JP" altLang="en-US" sz="2600" dirty="0"/>
              <a:t>年度科研費基盤研究</a:t>
            </a:r>
            <a:r>
              <a:rPr lang="en-US" altLang="ja-JP" sz="2600" dirty="0"/>
              <a:t>C</a:t>
            </a:r>
            <a:r>
              <a:rPr lang="ja-JP" altLang="en-US" sz="2600" dirty="0"/>
              <a:t>（課題番号</a:t>
            </a:r>
            <a:r>
              <a:rPr lang="en-US" altLang="ja-JP" sz="2600" dirty="0"/>
              <a:t>:23593195</a:t>
            </a:r>
            <a:r>
              <a:rPr lang="ja-JP" altLang="en-US" sz="2600" dirty="0"/>
              <a:t>）の助成を受けた。</a:t>
            </a:r>
            <a:endParaRPr kumimoji="1" lang="ja-JP" alt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140968"/>
            <a:ext cx="2195736"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3" y="123130"/>
            <a:ext cx="2195737" cy="28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397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52736"/>
          </a:xfrm>
        </p:spPr>
        <p:txBody>
          <a:bodyPr>
            <a:normAutofit fontScale="90000"/>
          </a:bodyPr>
          <a:lstStyle/>
          <a:p>
            <a:pPr algn="l"/>
            <a:r>
              <a:rPr lang="en-US" altLang="ja-JP" dirty="0">
                <a:solidFill>
                  <a:prstClr val="black"/>
                </a:solidFill>
              </a:rPr>
              <a:t>2014</a:t>
            </a:r>
            <a:r>
              <a:rPr lang="ja-JP" altLang="en-US" dirty="0"/>
              <a:t>べてるまつり </a:t>
            </a:r>
            <a:r>
              <a:rPr lang="en-US" altLang="ja-JP" dirty="0"/>
              <a:t>8/29</a:t>
            </a:r>
            <a:r>
              <a:rPr lang="ja-JP" altLang="en-US" dirty="0"/>
              <a:t>･</a:t>
            </a:r>
            <a:r>
              <a:rPr lang="en-US" altLang="ja-JP" dirty="0" smtClean="0"/>
              <a:t>30</a:t>
            </a:r>
            <a:br>
              <a:rPr lang="en-US" altLang="ja-JP" dirty="0" smtClean="0"/>
            </a:br>
            <a:r>
              <a:rPr lang="ja-JP" altLang="en-US" sz="2900" dirty="0" smtClean="0">
                <a:solidFill>
                  <a:prstClr val="black"/>
                </a:solidFill>
              </a:rPr>
              <a:t>メイド</a:t>
            </a:r>
            <a:r>
              <a:rPr lang="en-US" altLang="ja-JP" sz="2900" dirty="0">
                <a:solidFill>
                  <a:prstClr val="black"/>
                </a:solidFill>
              </a:rPr>
              <a:t>in</a:t>
            </a:r>
            <a:r>
              <a:rPr lang="ja-JP" altLang="en-US" sz="2900" dirty="0">
                <a:solidFill>
                  <a:prstClr val="black"/>
                </a:solidFill>
              </a:rPr>
              <a:t>うらかわ　</a:t>
            </a:r>
            <a:r>
              <a:rPr lang="ja-JP" altLang="en-US" sz="2500" dirty="0">
                <a:solidFill>
                  <a:prstClr val="black"/>
                </a:solidFill>
              </a:rPr>
              <a:t>苦労の先進地うらかわから世界へ</a:t>
            </a:r>
            <a:endParaRPr kumimoji="1" lang="ja-JP" altLang="en-US" dirty="0"/>
          </a:p>
        </p:txBody>
      </p:sp>
      <p:sp>
        <p:nvSpPr>
          <p:cNvPr id="3" name="コンテンツ プレースホルダー 2"/>
          <p:cNvSpPr>
            <a:spLocks noGrp="1"/>
          </p:cNvSpPr>
          <p:nvPr>
            <p:ph sz="half" idx="1"/>
          </p:nvPr>
        </p:nvSpPr>
        <p:spPr>
          <a:xfrm>
            <a:off x="0" y="1052736"/>
            <a:ext cx="4644008" cy="5805264"/>
          </a:xfrm>
        </p:spPr>
        <p:txBody>
          <a:bodyPr>
            <a:normAutofit/>
          </a:bodyPr>
          <a:lstStyle/>
          <a:p>
            <a:r>
              <a:rPr kumimoji="1" lang="ja-JP" altLang="en-US" sz="2400" dirty="0" smtClean="0"/>
              <a:t>べてるまつり会場で向谷地先生、川村先生と</a:t>
            </a:r>
            <a:endParaRPr kumimoji="1" lang="ja-JP" altLang="en-US" sz="24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369339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293096"/>
            <a:ext cx="369339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86139" y="1052736"/>
            <a:ext cx="384630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DCIM\101CANON\IMG_05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933056"/>
            <a:ext cx="396044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249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88640"/>
            <a:ext cx="4038600" cy="5937523"/>
          </a:xfrm>
        </p:spPr>
        <p:txBody>
          <a:bodyPr>
            <a:normAutofit/>
          </a:bodyPr>
          <a:lstStyle/>
          <a:p>
            <a:r>
              <a:rPr kumimoji="1" lang="ja-JP" altLang="en-US" sz="2400" dirty="0" smtClean="0"/>
              <a:t>浦河の海と牧場</a:t>
            </a:r>
            <a:endParaRPr kumimoji="1" lang="ja-JP" altLang="en-US" sz="2400" dirty="0"/>
          </a:p>
        </p:txBody>
      </p:sp>
      <p:sp>
        <p:nvSpPr>
          <p:cNvPr id="4" name="コンテンツ プレースホルダー 3"/>
          <p:cNvSpPr>
            <a:spLocks noGrp="1"/>
          </p:cNvSpPr>
          <p:nvPr>
            <p:ph sz="half" idx="2"/>
          </p:nvPr>
        </p:nvSpPr>
        <p:spPr>
          <a:xfrm>
            <a:off x="4448478" y="116632"/>
            <a:ext cx="4464496" cy="6336704"/>
          </a:xfrm>
        </p:spPr>
        <p:txBody>
          <a:bodyPr>
            <a:normAutofit/>
          </a:bodyPr>
          <a:lstStyle/>
          <a:p>
            <a:r>
              <a:rPr kumimoji="1" lang="ja-JP" altLang="en-US" sz="2400" dirty="0" smtClean="0"/>
              <a:t>べてるまつり会場と浦河の町</a:t>
            </a:r>
            <a:endParaRPr kumimoji="1" lang="ja-JP" altLang="en-US" sz="2400"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424847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645024"/>
            <a:ext cx="4248472"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792" y="3681028"/>
            <a:ext cx="4266182" cy="317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692696"/>
            <a:ext cx="4268966" cy="30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811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080120"/>
          </a:xfrm>
        </p:spPr>
        <p:txBody>
          <a:bodyPr>
            <a:normAutofit/>
          </a:bodyPr>
          <a:lstStyle/>
          <a:p>
            <a:r>
              <a:rPr kumimoji="1" lang="ja-JP" altLang="en-US" sz="6000" dirty="0" smtClean="0"/>
              <a:t>ありがとうございました</a:t>
            </a:r>
            <a:endParaRPr kumimoji="1" lang="ja-JP" altLang="en-US" sz="6000" dirty="0"/>
          </a:p>
        </p:txBody>
      </p:sp>
      <p:sp>
        <p:nvSpPr>
          <p:cNvPr id="3" name="コンテンツ プレースホルダー 2"/>
          <p:cNvSpPr>
            <a:spLocks noGrp="1"/>
          </p:cNvSpPr>
          <p:nvPr>
            <p:ph idx="1"/>
          </p:nvPr>
        </p:nvSpPr>
        <p:spPr>
          <a:xfrm>
            <a:off x="107504" y="1268760"/>
            <a:ext cx="8928992" cy="5472608"/>
          </a:xfrm>
        </p:spPr>
        <p:txBody>
          <a:bodyPr/>
          <a:lstStyle/>
          <a:p>
            <a:pPr marL="0" indent="0" algn="ctr">
              <a:buNone/>
            </a:pPr>
            <a:r>
              <a:rPr lang="ja-JP" altLang="en-US" dirty="0" smtClean="0"/>
              <a:t>　</a:t>
            </a:r>
            <a:r>
              <a:rPr lang="ja-JP" altLang="en-US" sz="5400" dirty="0" smtClean="0"/>
              <a:t>ご</a:t>
            </a:r>
            <a:r>
              <a:rPr kumimoji="1" lang="ja-JP" altLang="en-US" sz="5400" dirty="0" smtClean="0"/>
              <a:t>自由にお取りください</a:t>
            </a:r>
            <a:endParaRPr kumimoji="1" lang="ja-JP" altLang="en-US" sz="5400" dirty="0"/>
          </a:p>
        </p:txBody>
      </p:sp>
      <p:graphicFrame>
        <p:nvGraphicFramePr>
          <p:cNvPr id="4" name="オブジェクト 3"/>
          <p:cNvGraphicFramePr>
            <a:graphicFrameLocks noGrp="1" noChangeAspect="1"/>
          </p:cNvGraphicFramePr>
          <p:nvPr>
            <p:extLst>
              <p:ext uri="{D42A27DB-BD31-4B8C-83A1-F6EECF244321}">
                <p14:modId xmlns:p14="http://schemas.microsoft.com/office/powerpoint/2010/main" val="1907664806"/>
              </p:ext>
            </p:extLst>
          </p:nvPr>
        </p:nvGraphicFramePr>
        <p:xfrm>
          <a:off x="3275856" y="2287141"/>
          <a:ext cx="2952328" cy="3816424"/>
        </p:xfrm>
        <a:graphic>
          <a:graphicData uri="http://schemas.openxmlformats.org/presentationml/2006/ole">
            <mc:AlternateContent xmlns:mc="http://schemas.openxmlformats.org/markup-compatibility/2006">
              <mc:Choice xmlns:v="urn:schemas-microsoft-com:vml" Requires="v">
                <p:oleObj spid="_x0000_s1065" name="Document" r:id="rId4" imgW="4475112" imgH="6322510" progId="Word.Document.8">
                  <p:embed/>
                </p:oleObj>
              </mc:Choice>
              <mc:Fallback>
                <p:oleObj name="Document" r:id="rId4" imgW="4475112" imgH="6322510" progId="Word.Document.8">
                  <p:embed/>
                  <p:pic>
                    <p:nvPicPr>
                      <p:cNvPr id="0" name="オブジェクト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287141"/>
                        <a:ext cx="2952328" cy="3816424"/>
                      </a:xfrm>
                      <a:prstGeom prst="rect">
                        <a:avLst/>
                      </a:prstGeom>
                      <a:noFill/>
                      <a:ln>
                        <a:noFill/>
                      </a:ln>
                    </p:spPr>
                  </p:pic>
                </p:oleObj>
              </mc:Fallback>
            </mc:AlternateContent>
          </a:graphicData>
        </a:graphic>
      </p:graphicFrame>
      <p:pic>
        <p:nvPicPr>
          <p:cNvPr id="5" name="Picture 5" descr="C:\Documents and Settings\tomoe-k\デスクトップ\コミュニティ援助への展望表紙.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288455"/>
            <a:ext cx="2880320"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2287141"/>
            <a:ext cx="2664296" cy="373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282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2880320" cy="792088"/>
          </a:xfrm>
        </p:spPr>
        <p:txBody>
          <a:bodyPr>
            <a:normAutofit/>
          </a:bodyPr>
          <a:lstStyle/>
          <a:p>
            <a:pPr algn="l"/>
            <a:r>
              <a:rPr lang="ja-JP" altLang="en-US" dirty="0" smtClean="0"/>
              <a:t>問題</a:t>
            </a:r>
            <a:endParaRPr kumimoji="1" lang="ja-JP" altLang="en-US" dirty="0"/>
          </a:p>
        </p:txBody>
      </p:sp>
      <p:sp>
        <p:nvSpPr>
          <p:cNvPr id="3" name="コンテンツ プレースホルダー 2"/>
          <p:cNvSpPr>
            <a:spLocks noGrp="1"/>
          </p:cNvSpPr>
          <p:nvPr>
            <p:ph idx="1"/>
          </p:nvPr>
        </p:nvSpPr>
        <p:spPr>
          <a:xfrm>
            <a:off x="0" y="1052736"/>
            <a:ext cx="9252520" cy="5544616"/>
          </a:xfrm>
        </p:spPr>
        <p:txBody>
          <a:bodyPr>
            <a:normAutofit/>
          </a:bodyPr>
          <a:lstStyle/>
          <a:p>
            <a:r>
              <a:rPr lang="ja-JP" altLang="en-US" dirty="0"/>
              <a:t>大高・いとう・小平・佐藤（</a:t>
            </a:r>
            <a:r>
              <a:rPr lang="en-US" altLang="ja-JP" dirty="0"/>
              <a:t>2010</a:t>
            </a:r>
            <a:r>
              <a:rPr lang="ja-JP" altLang="en-US" dirty="0"/>
              <a:t>）は、テキストマイニングで</a:t>
            </a:r>
            <a:r>
              <a:rPr lang="ja-JP" altLang="en-US" dirty="0" smtClean="0"/>
              <a:t>浦河</a:t>
            </a:r>
            <a:r>
              <a:rPr lang="ja-JP" altLang="en-US" dirty="0" err="1" smtClean="0"/>
              <a:t>べ</a:t>
            </a:r>
            <a:r>
              <a:rPr lang="ja-JP" altLang="en-US" dirty="0" smtClean="0"/>
              <a:t>てるの家</a:t>
            </a:r>
            <a:r>
              <a:rPr lang="ja-JP" altLang="en-US" dirty="0"/>
              <a:t>の当事者研究の記述の構造分析を行い、その構造は科学論文と同じ体裁を持ち、仲間との語りを通した研究による対処法が語られているとした</a:t>
            </a:r>
            <a:r>
              <a:rPr lang="ja-JP" altLang="en-US" dirty="0" smtClean="0"/>
              <a:t>。</a:t>
            </a:r>
            <a:endParaRPr lang="en-US" altLang="ja-JP" dirty="0" smtClean="0"/>
          </a:p>
          <a:p>
            <a:r>
              <a:rPr lang="ja-JP" altLang="en-US" dirty="0" smtClean="0"/>
              <a:t>本研究</a:t>
            </a:r>
            <a:r>
              <a:rPr lang="ja-JP" altLang="en-US" dirty="0"/>
              <a:t>では、先駆的な実践として知られる、この浦河べてるの家の当事者研究の活動に注目した</a:t>
            </a:r>
            <a:r>
              <a:rPr lang="ja-JP" altLang="en-US" dirty="0" smtClean="0"/>
              <a:t>。</a:t>
            </a:r>
            <a:endParaRPr lang="en-US" altLang="ja-JP" dirty="0" smtClean="0"/>
          </a:p>
          <a:p>
            <a:endParaRPr lang="en-US" altLang="ja-JP" dirty="0" smtClean="0"/>
          </a:p>
          <a:p>
            <a:pPr marL="0" indent="0">
              <a:buNone/>
            </a:pPr>
            <a:r>
              <a:rPr lang="ja-JP" altLang="ja-JP" sz="2100" dirty="0"/>
              <a:t>【文献】大高庸平・いとうたけひこ・小平朋江・佐藤友香</a:t>
            </a:r>
            <a:r>
              <a:rPr lang="en-US" altLang="ja-JP" sz="2100" dirty="0"/>
              <a:t> 2010 </a:t>
            </a:r>
            <a:r>
              <a:rPr lang="ja-JP" altLang="ja-JP" sz="2100" dirty="0"/>
              <a:t>当事者研究の記述の構造分析：向谷地・</a:t>
            </a:r>
            <a:r>
              <a:rPr lang="ja-JP" altLang="ja-JP" sz="2100" dirty="0" smtClean="0"/>
              <a:t>浦河</a:t>
            </a:r>
            <a:r>
              <a:rPr lang="ja-JP" altLang="en-US" sz="2100" dirty="0" err="1" smtClean="0"/>
              <a:t>べ</a:t>
            </a:r>
            <a:r>
              <a:rPr lang="ja-JP" altLang="en-US" sz="2100" dirty="0" smtClean="0"/>
              <a:t>てるの</a:t>
            </a:r>
            <a:r>
              <a:rPr lang="ja-JP" altLang="ja-JP" sz="2100" dirty="0" smtClean="0"/>
              <a:t>家</a:t>
            </a:r>
            <a:r>
              <a:rPr lang="ja-JP" altLang="ja-JP" sz="2100" dirty="0"/>
              <a:t>『安心して絶望できる人生』を対象として 心理教育・家族教室ネットワーク第</a:t>
            </a:r>
            <a:r>
              <a:rPr lang="en-US" altLang="ja-JP" sz="2100" dirty="0"/>
              <a:t>13</a:t>
            </a:r>
            <a:r>
              <a:rPr lang="ja-JP" altLang="ja-JP" sz="2100" dirty="0"/>
              <a:t>回研究集会（福岡大会）抄録集</a:t>
            </a:r>
            <a:r>
              <a:rPr lang="en-US" altLang="ja-JP" sz="2100" dirty="0"/>
              <a:t>, 53.</a:t>
            </a:r>
            <a:endParaRPr lang="ja-JP" altLang="ja-JP" sz="2100" dirty="0"/>
          </a:p>
          <a:p>
            <a:endParaRPr kumimoji="1" lang="ja-JP" altLang="en-US" dirty="0"/>
          </a:p>
        </p:txBody>
      </p:sp>
    </p:spTree>
    <p:extLst>
      <p:ext uri="{BB962C8B-B14F-4D97-AF65-F5344CB8AC3E}">
        <p14:creationId xmlns:p14="http://schemas.microsoft.com/office/powerpoint/2010/main" val="393894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3076B35E-9442-48E4-A1FE-2A16AD177CB8}" type="slidenum">
              <a:rPr lang="en-US" altLang="ja-JP" smtClean="0"/>
              <a:pPr eaLnBrk="1" hangingPunct="1"/>
              <a:t>3</a:t>
            </a:fld>
            <a:endParaRPr lang="en-US" altLang="ja-JP" smtClean="0"/>
          </a:p>
        </p:txBody>
      </p:sp>
      <p:pic>
        <p:nvPicPr>
          <p:cNvPr id="34819" name="Picture 2" descr="C:\Documents and Settings\tomoe-k\My Documents\My Pictures\2009当事者研究全国交流集会（べてるまつり浦河）.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618482"/>
            <a:ext cx="4104456"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C:\Documents and Settings\tomoe-k\My Documents\My Pictures\2009幻覚妄想大会（べてるまつり浦河）.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56992"/>
            <a:ext cx="4751834"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正方形/長方形 5"/>
          <p:cNvSpPr>
            <a:spLocks noChangeArrowheads="1"/>
          </p:cNvSpPr>
          <p:nvPr/>
        </p:nvSpPr>
        <p:spPr bwMode="auto">
          <a:xfrm>
            <a:off x="5219700" y="4292600"/>
            <a:ext cx="32400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3200">
                <a:solidFill>
                  <a:srgbClr val="000000"/>
                </a:solidFill>
                <a:latin typeface="HGP創英角ﾎﾟｯﾌﾟ体" pitchFamily="50" charset="-128"/>
                <a:ea typeface="HGP創英角ﾎﾟｯﾌﾟ体" pitchFamily="50" charset="-128"/>
              </a:rPr>
              <a:t>べてるまつり</a:t>
            </a:r>
            <a:r>
              <a:rPr lang="en-US" altLang="ja-JP" sz="3200">
                <a:solidFill>
                  <a:srgbClr val="000000"/>
                </a:solidFill>
              </a:rPr>
              <a:t>2009</a:t>
            </a:r>
            <a:r>
              <a:rPr lang="ja-JP" altLang="en-US" sz="2000">
                <a:latin typeface="HGP創英角ﾎﾟｯﾌﾟ体" pitchFamily="50" charset="-128"/>
                <a:ea typeface="HGP創英角ﾎﾟｯﾌﾟ体" pitchFamily="50" charset="-128"/>
              </a:rPr>
              <a:t>浦河町総合文化会館　文化ホール</a:t>
            </a:r>
            <a:r>
              <a:rPr lang="en-US" altLang="ja-JP" sz="2000">
                <a:latin typeface="HGP創英角ﾎﾟｯﾌﾟ体" pitchFamily="50" charset="-128"/>
                <a:ea typeface="HGP創英角ﾎﾟｯﾌﾟ体" pitchFamily="50" charset="-128"/>
              </a:rPr>
              <a:t/>
            </a:r>
            <a:br>
              <a:rPr lang="en-US" altLang="ja-JP" sz="2000">
                <a:latin typeface="HGP創英角ﾎﾟｯﾌﾟ体" pitchFamily="50" charset="-128"/>
                <a:ea typeface="HGP創英角ﾎﾟｯﾌﾟ体" pitchFamily="50" charset="-128"/>
              </a:rPr>
            </a:br>
            <a:r>
              <a:rPr lang="ja-JP" altLang="en-US">
                <a:solidFill>
                  <a:srgbClr val="000000"/>
                </a:solidFill>
              </a:rPr>
              <a:t> 「降りてゆく生き方」公式ブログより</a:t>
            </a:r>
            <a:r>
              <a:rPr lang="en-US" altLang="ja-JP">
                <a:solidFill>
                  <a:srgbClr val="000000"/>
                </a:solidFill>
                <a:hlinkClick r:id="rId4"/>
              </a:rPr>
              <a:t>http://www.nipponp.org/blog </a:t>
            </a:r>
            <a:endParaRPr lang="ja-JP" altLang="en-US"/>
          </a:p>
        </p:txBody>
      </p:sp>
      <p:pic>
        <p:nvPicPr>
          <p:cNvPr id="6" name="Picture 2" descr="C:\Documents and Settings\tomoe-k\My Documents\My Pictures\2009べてるまつり（浦河）.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16632"/>
            <a:ext cx="4751834"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643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507288" cy="1124744"/>
          </a:xfrm>
        </p:spPr>
        <p:txBody>
          <a:bodyPr/>
          <a:lstStyle/>
          <a:p>
            <a:pPr algn="l"/>
            <a:r>
              <a:rPr kumimoji="1" lang="ja-JP" altLang="en-US" dirty="0" smtClean="0"/>
              <a:t>目的</a:t>
            </a:r>
            <a:endParaRPr kumimoji="1" lang="ja-JP" altLang="en-US" dirty="0"/>
          </a:p>
        </p:txBody>
      </p:sp>
      <p:sp>
        <p:nvSpPr>
          <p:cNvPr id="3" name="コンテンツ プレースホルダー 2"/>
          <p:cNvSpPr>
            <a:spLocks noGrp="1"/>
          </p:cNvSpPr>
          <p:nvPr>
            <p:ph idx="1"/>
          </p:nvPr>
        </p:nvSpPr>
        <p:spPr>
          <a:xfrm>
            <a:off x="0" y="1268760"/>
            <a:ext cx="9144000" cy="5589240"/>
          </a:xfrm>
        </p:spPr>
        <p:txBody>
          <a:bodyPr/>
          <a:lstStyle/>
          <a:p>
            <a:r>
              <a:rPr lang="ja-JP" altLang="en-US" dirty="0"/>
              <a:t>テキストマイニング</a:t>
            </a:r>
            <a:r>
              <a:rPr lang="ja-JP" altLang="en-US" dirty="0" smtClean="0"/>
              <a:t>の</a:t>
            </a:r>
            <a:r>
              <a:rPr lang="ja-JP" altLang="en-US" dirty="0"/>
              <a:t>手法で</a:t>
            </a:r>
            <a:r>
              <a:rPr lang="ja-JP" altLang="en-US" dirty="0" smtClean="0"/>
              <a:t>、</a:t>
            </a:r>
            <a:endParaRPr lang="en-US" altLang="ja-JP" dirty="0" smtClean="0"/>
          </a:p>
          <a:p>
            <a:pPr marL="0" indent="0">
              <a:buNone/>
            </a:pPr>
            <a:r>
              <a:rPr lang="ja-JP" altLang="en-US" dirty="0"/>
              <a:t>　</a:t>
            </a:r>
            <a:r>
              <a:rPr lang="ja-JP" altLang="en-US" dirty="0" smtClean="0"/>
              <a:t>　表現</a:t>
            </a:r>
            <a:r>
              <a:rPr lang="ja-JP" altLang="en-US" dirty="0"/>
              <a:t>の</a:t>
            </a:r>
            <a:r>
              <a:rPr lang="ja-JP" altLang="en-US" dirty="0" smtClean="0"/>
              <a:t>特徴</a:t>
            </a:r>
            <a:endParaRPr lang="en-US" altLang="ja-JP" dirty="0" smtClean="0"/>
          </a:p>
          <a:p>
            <a:pPr marL="0" indent="0">
              <a:buNone/>
            </a:pPr>
            <a:r>
              <a:rPr lang="ja-JP" altLang="en-US" dirty="0" smtClean="0"/>
              <a:t>　　特</a:t>
            </a:r>
            <a:r>
              <a:rPr lang="ja-JP" altLang="en-US" dirty="0"/>
              <a:t>に用いられた単語を</a:t>
            </a:r>
            <a:r>
              <a:rPr lang="ja-JP" altLang="en-US" dirty="0" smtClean="0"/>
              <a:t>分析</a:t>
            </a:r>
            <a:endParaRPr lang="en-US" altLang="ja-JP" dirty="0" smtClean="0"/>
          </a:p>
          <a:p>
            <a:pPr marL="0" indent="0">
              <a:buNone/>
            </a:pPr>
            <a:r>
              <a:rPr lang="ja-JP" altLang="en-US" dirty="0" smtClean="0"/>
              <a:t>　　当事者</a:t>
            </a:r>
            <a:r>
              <a:rPr lang="ja-JP" altLang="en-US" dirty="0"/>
              <a:t>視点から回復の姿を明確に</a:t>
            </a:r>
            <a:r>
              <a:rPr lang="ja-JP" altLang="en-US" dirty="0" smtClean="0"/>
              <a:t>する</a:t>
            </a:r>
            <a:endParaRPr lang="en-US" altLang="ja-JP" dirty="0" smtClean="0"/>
          </a:p>
          <a:p>
            <a:pPr marL="0" indent="0">
              <a:buNone/>
            </a:pPr>
            <a:endParaRPr lang="en-US" altLang="ja-JP" dirty="0"/>
          </a:p>
          <a:p>
            <a:endParaRPr kumimoji="1" lang="ja-JP" altLang="en-US" dirty="0"/>
          </a:p>
        </p:txBody>
      </p:sp>
      <p:pic>
        <p:nvPicPr>
          <p:cNvPr id="4" name="Picture 5" descr="hokkaido-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933056"/>
            <a:ext cx="3779912" cy="29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精神病でまちおこ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77072"/>
            <a:ext cx="4246761"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787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2699792" cy="908720"/>
          </a:xfrm>
        </p:spPr>
        <p:txBody>
          <a:bodyPr/>
          <a:lstStyle/>
          <a:p>
            <a:pPr algn="l"/>
            <a:r>
              <a:rPr lang="ja-JP" altLang="en-US" dirty="0" smtClean="0"/>
              <a:t>方法</a:t>
            </a:r>
            <a:endParaRPr kumimoji="1" lang="ja-JP" altLang="en-US" dirty="0"/>
          </a:p>
        </p:txBody>
      </p:sp>
      <p:sp>
        <p:nvSpPr>
          <p:cNvPr id="3" name="コンテンツ プレースホルダー 2"/>
          <p:cNvSpPr>
            <a:spLocks noGrp="1"/>
          </p:cNvSpPr>
          <p:nvPr>
            <p:ph idx="1"/>
          </p:nvPr>
        </p:nvSpPr>
        <p:spPr>
          <a:xfrm>
            <a:off x="0" y="980728"/>
            <a:ext cx="9108504" cy="5832648"/>
          </a:xfrm>
        </p:spPr>
        <p:txBody>
          <a:bodyPr>
            <a:noAutofit/>
          </a:bodyPr>
          <a:lstStyle/>
          <a:p>
            <a:r>
              <a:rPr lang="ja-JP" altLang="en-US" dirty="0" smtClean="0"/>
              <a:t>分析対象</a:t>
            </a:r>
            <a:endParaRPr lang="en-US" altLang="ja-JP" dirty="0" smtClean="0"/>
          </a:p>
          <a:p>
            <a:pPr marL="0" indent="0">
              <a:buNone/>
            </a:pPr>
            <a:r>
              <a:rPr lang="ja-JP" altLang="en-US" dirty="0" smtClean="0"/>
              <a:t>　　　</a:t>
            </a:r>
            <a:r>
              <a:rPr lang="ja-JP" altLang="en-US" dirty="0" err="1" smtClean="0"/>
              <a:t>べ</a:t>
            </a:r>
            <a:r>
              <a:rPr lang="ja-JP" altLang="en-US" dirty="0" smtClean="0"/>
              <a:t>てる</a:t>
            </a:r>
            <a:r>
              <a:rPr lang="ja-JP" altLang="en-US" dirty="0"/>
              <a:t>しあわせ研究所・向谷地生</a:t>
            </a:r>
            <a:r>
              <a:rPr lang="ja-JP" altLang="en-US" dirty="0" smtClean="0"/>
              <a:t>良</a:t>
            </a:r>
            <a:endParaRPr lang="en-US" altLang="ja-JP" dirty="0" smtClean="0"/>
          </a:p>
          <a:p>
            <a:pPr marL="0" indent="0">
              <a:buNone/>
            </a:pPr>
            <a:r>
              <a:rPr lang="ja-JP" altLang="en-US" dirty="0"/>
              <a:t>　</a:t>
            </a:r>
            <a:r>
              <a:rPr lang="ja-JP" altLang="en-US" dirty="0" smtClean="0"/>
              <a:t>　　　</a:t>
            </a:r>
            <a:r>
              <a:rPr lang="en-US" altLang="ja-JP" sz="3600" dirty="0" smtClean="0"/>
              <a:t>『</a:t>
            </a:r>
            <a:r>
              <a:rPr lang="ja-JP" altLang="en-US" sz="3600" dirty="0"/>
              <a:t>レッツ！当事者研究</a:t>
            </a:r>
            <a:r>
              <a:rPr lang="en-US" altLang="ja-JP" sz="3600" dirty="0"/>
              <a:t>』 </a:t>
            </a:r>
            <a:r>
              <a:rPr lang="en-US" altLang="ja-JP" dirty="0"/>
              <a:t>NPO</a:t>
            </a:r>
            <a:r>
              <a:rPr lang="ja-JP" altLang="en-US" dirty="0"/>
              <a:t>法人コンボ</a:t>
            </a:r>
            <a:endParaRPr lang="en-US" altLang="ja-JP" dirty="0" smtClean="0"/>
          </a:p>
          <a:p>
            <a:pPr marL="0" indent="0">
              <a:buNone/>
            </a:pPr>
            <a:r>
              <a:rPr lang="ja-JP" altLang="en-US" dirty="0"/>
              <a:t>　</a:t>
            </a:r>
            <a:r>
              <a:rPr lang="ja-JP" altLang="en-US" dirty="0" smtClean="0"/>
              <a:t>　　　　・第１巻（</a:t>
            </a:r>
            <a:r>
              <a:rPr lang="en-US" altLang="ja-JP" dirty="0" smtClean="0"/>
              <a:t>2009</a:t>
            </a:r>
            <a:r>
              <a:rPr lang="ja-JP" altLang="en-US" dirty="0" smtClean="0"/>
              <a:t>年）</a:t>
            </a:r>
            <a:endParaRPr lang="en-US" altLang="ja-JP" dirty="0" smtClean="0"/>
          </a:p>
          <a:p>
            <a:pPr marL="0" indent="0">
              <a:buNone/>
            </a:pPr>
            <a:r>
              <a:rPr lang="ja-JP" altLang="en-US" dirty="0"/>
              <a:t>　</a:t>
            </a:r>
            <a:r>
              <a:rPr lang="ja-JP" altLang="en-US" dirty="0" smtClean="0"/>
              <a:t>　　　　・第２巻（</a:t>
            </a:r>
            <a:r>
              <a:rPr lang="en-US" altLang="ja-JP" dirty="0" smtClean="0"/>
              <a:t>2011</a:t>
            </a:r>
            <a:r>
              <a:rPr lang="ja-JP" altLang="en-US" dirty="0" smtClean="0"/>
              <a:t>年）</a:t>
            </a:r>
            <a:endParaRPr lang="en-US" altLang="ja-JP" dirty="0" smtClean="0"/>
          </a:p>
          <a:p>
            <a:pPr marL="0" indent="0">
              <a:buNone/>
            </a:pPr>
            <a:r>
              <a:rPr lang="ja-JP" altLang="en-US" dirty="0"/>
              <a:t>　</a:t>
            </a:r>
            <a:r>
              <a:rPr lang="ja-JP" altLang="en-US" dirty="0" smtClean="0"/>
              <a:t>　</a:t>
            </a:r>
            <a:endParaRPr lang="en-US" altLang="ja-JP"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022924"/>
            <a:ext cx="2016224" cy="256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960838"/>
            <a:ext cx="2156370" cy="262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DCIM\101CANON\IMG_05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149080"/>
            <a:ext cx="352839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385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8856984" cy="864096"/>
          </a:xfrm>
        </p:spPr>
        <p:txBody>
          <a:bodyPr/>
          <a:lstStyle/>
          <a:p>
            <a:pPr algn="l"/>
            <a:r>
              <a:rPr kumimoji="1" lang="ja-JP" altLang="en-US" dirty="0" smtClean="0"/>
              <a:t>方法</a:t>
            </a:r>
            <a:endParaRPr kumimoji="1" lang="ja-JP" altLang="en-US" dirty="0"/>
          </a:p>
        </p:txBody>
      </p:sp>
      <p:sp>
        <p:nvSpPr>
          <p:cNvPr id="3" name="コンテンツ プレースホルダー 2"/>
          <p:cNvSpPr>
            <a:spLocks noGrp="1"/>
          </p:cNvSpPr>
          <p:nvPr>
            <p:ph idx="1"/>
          </p:nvPr>
        </p:nvSpPr>
        <p:spPr>
          <a:xfrm>
            <a:off x="0" y="1052736"/>
            <a:ext cx="9144000" cy="5805264"/>
          </a:xfrm>
        </p:spPr>
        <p:txBody>
          <a:bodyPr>
            <a:normAutofit fontScale="55000" lnSpcReduction="20000"/>
          </a:bodyPr>
          <a:lstStyle/>
          <a:p>
            <a:r>
              <a:rPr lang="en-US" altLang="ja-JP" sz="5100" dirty="0" smtClean="0"/>
              <a:t>6</a:t>
            </a:r>
            <a:r>
              <a:rPr lang="ja-JP" altLang="en-US" sz="5100" dirty="0" smtClean="0"/>
              <a:t>分野の苦労の内容別に章立て</a:t>
            </a:r>
            <a:endParaRPr lang="en-US" altLang="ja-JP" sz="5100" dirty="0"/>
          </a:p>
          <a:p>
            <a:pPr marL="0" indent="0">
              <a:buNone/>
            </a:pPr>
            <a:r>
              <a:rPr lang="ja-JP" altLang="en-US" sz="5100" dirty="0" smtClean="0"/>
              <a:t>　　　「</a:t>
            </a:r>
            <a:r>
              <a:rPr lang="ja-JP" altLang="en-US" sz="5100" dirty="0"/>
              <a:t>コミュニケーション系</a:t>
            </a:r>
            <a:r>
              <a:rPr lang="ja-JP" altLang="en-US" sz="5100" dirty="0" smtClean="0"/>
              <a:t>」</a:t>
            </a:r>
            <a:endParaRPr lang="en-US" altLang="ja-JP" sz="5100" dirty="0" smtClean="0"/>
          </a:p>
          <a:p>
            <a:pPr marL="0" indent="0">
              <a:buNone/>
            </a:pPr>
            <a:r>
              <a:rPr lang="ja-JP" altLang="en-US" sz="5100" dirty="0"/>
              <a:t>　</a:t>
            </a:r>
            <a:r>
              <a:rPr lang="ja-JP" altLang="en-US" sz="5100" dirty="0" smtClean="0"/>
              <a:t>　　「</a:t>
            </a:r>
            <a:r>
              <a:rPr lang="ja-JP" altLang="en-US" sz="5100" dirty="0"/>
              <a:t>幻覚・妄想系</a:t>
            </a:r>
            <a:r>
              <a:rPr lang="ja-JP" altLang="en-US" sz="5100" dirty="0" smtClean="0"/>
              <a:t>」</a:t>
            </a:r>
            <a:endParaRPr lang="en-US" altLang="ja-JP" sz="5100" dirty="0" smtClean="0"/>
          </a:p>
          <a:p>
            <a:pPr marL="0" indent="0">
              <a:buNone/>
            </a:pPr>
            <a:r>
              <a:rPr lang="ja-JP" altLang="en-US" sz="5100" dirty="0" smtClean="0"/>
              <a:t>　　　「</a:t>
            </a:r>
            <a:r>
              <a:rPr lang="ja-JP" altLang="en-US" sz="5100" dirty="0"/>
              <a:t>人づきあい・自分づきあい系</a:t>
            </a:r>
            <a:r>
              <a:rPr lang="ja-JP" altLang="en-US" sz="5100" dirty="0" smtClean="0"/>
              <a:t>」</a:t>
            </a:r>
            <a:endParaRPr lang="en-US" altLang="ja-JP" sz="5100" dirty="0" smtClean="0"/>
          </a:p>
          <a:p>
            <a:pPr marL="0" indent="0">
              <a:buNone/>
            </a:pPr>
            <a:r>
              <a:rPr lang="ja-JP" altLang="en-US" sz="5100" dirty="0" smtClean="0"/>
              <a:t>　　　「</a:t>
            </a:r>
            <a:r>
              <a:rPr lang="ja-JP" altLang="en-US" sz="5100" dirty="0"/>
              <a:t>恋愛系</a:t>
            </a:r>
            <a:r>
              <a:rPr lang="ja-JP" altLang="en-US" sz="5100" dirty="0" smtClean="0"/>
              <a:t>」「</a:t>
            </a:r>
            <a:r>
              <a:rPr lang="ja-JP" altLang="en-US" sz="5100" dirty="0"/>
              <a:t>就労系</a:t>
            </a:r>
            <a:r>
              <a:rPr lang="ja-JP" altLang="en-US" sz="5100" dirty="0" smtClean="0"/>
              <a:t>」「</a:t>
            </a:r>
            <a:r>
              <a:rPr lang="ja-JP" altLang="en-US" sz="5100" dirty="0"/>
              <a:t>依存系</a:t>
            </a:r>
            <a:r>
              <a:rPr lang="ja-JP" altLang="en-US" sz="5100" dirty="0" smtClean="0"/>
              <a:t>」</a:t>
            </a:r>
            <a:endParaRPr lang="en-US" altLang="ja-JP" sz="5100" dirty="0" smtClean="0"/>
          </a:p>
          <a:p>
            <a:pPr marL="0" indent="0">
              <a:buNone/>
            </a:pPr>
            <a:endParaRPr lang="en-US" altLang="ja-JP" sz="5100" dirty="0"/>
          </a:p>
          <a:p>
            <a:r>
              <a:rPr lang="ja-JP" altLang="en-US" sz="5100" dirty="0" smtClean="0"/>
              <a:t>当事者</a:t>
            </a:r>
            <a:r>
              <a:rPr lang="ja-JP" altLang="en-US" sz="5100" dirty="0"/>
              <a:t>研究の成果が掲載</a:t>
            </a:r>
            <a:endParaRPr lang="en-US" altLang="ja-JP" sz="5100" dirty="0" smtClean="0"/>
          </a:p>
          <a:p>
            <a:pPr marL="0" indent="0">
              <a:buNone/>
            </a:pPr>
            <a:r>
              <a:rPr lang="ja-JP" altLang="en-US" sz="5100" dirty="0"/>
              <a:t>　</a:t>
            </a:r>
            <a:r>
              <a:rPr lang="ja-JP" altLang="en-US" sz="5100" dirty="0" smtClean="0"/>
              <a:t>　　計</a:t>
            </a:r>
            <a:r>
              <a:rPr lang="en-US" altLang="ja-JP" sz="5100" dirty="0" smtClean="0"/>
              <a:t>36</a:t>
            </a:r>
            <a:r>
              <a:rPr lang="ja-JP" altLang="en-US" sz="5100" dirty="0" smtClean="0"/>
              <a:t>件（各巻</a:t>
            </a:r>
            <a:r>
              <a:rPr lang="en-US" altLang="ja-JP" sz="5100" dirty="0"/>
              <a:t>18</a:t>
            </a:r>
            <a:r>
              <a:rPr lang="ja-JP" altLang="en-US" sz="5100" dirty="0" smtClean="0"/>
              <a:t>件）</a:t>
            </a:r>
            <a:endParaRPr lang="en-US" altLang="ja-JP" sz="5100" dirty="0" smtClean="0"/>
          </a:p>
          <a:p>
            <a:pPr marL="0" indent="0">
              <a:buNone/>
            </a:pPr>
            <a:r>
              <a:rPr lang="ja-JP" altLang="en-US" sz="5100" dirty="0"/>
              <a:t>　</a:t>
            </a:r>
            <a:r>
              <a:rPr lang="ja-JP" altLang="en-US" sz="5100" dirty="0" smtClean="0"/>
              <a:t>　　男性</a:t>
            </a:r>
            <a:r>
              <a:rPr lang="en-US" altLang="ja-JP" sz="5100" dirty="0"/>
              <a:t>15</a:t>
            </a:r>
            <a:r>
              <a:rPr lang="ja-JP" altLang="en-US" sz="5100" dirty="0" smtClean="0"/>
              <a:t>人　女性</a:t>
            </a:r>
            <a:r>
              <a:rPr lang="en-US" altLang="ja-JP" sz="5100" dirty="0"/>
              <a:t>16</a:t>
            </a:r>
            <a:r>
              <a:rPr lang="ja-JP" altLang="en-US" sz="5100" dirty="0" smtClean="0"/>
              <a:t>人</a:t>
            </a:r>
            <a:r>
              <a:rPr lang="ja-JP" altLang="en-US" sz="5100" dirty="0"/>
              <a:t>　</a:t>
            </a:r>
            <a:r>
              <a:rPr lang="ja-JP" altLang="en-US" sz="5100" dirty="0" smtClean="0"/>
              <a:t>カップル</a:t>
            </a:r>
            <a:r>
              <a:rPr lang="en-US" altLang="ja-JP" sz="5100" dirty="0"/>
              <a:t>5</a:t>
            </a:r>
            <a:r>
              <a:rPr lang="ja-JP" altLang="en-US" sz="5100" dirty="0" smtClean="0"/>
              <a:t>組</a:t>
            </a:r>
            <a:endParaRPr lang="en-US" altLang="ja-JP" sz="5100" dirty="0"/>
          </a:p>
          <a:p>
            <a:pPr marL="0" indent="0">
              <a:buNone/>
            </a:pPr>
            <a:r>
              <a:rPr lang="ja-JP" altLang="en-US" sz="5100" dirty="0" smtClean="0"/>
              <a:t>　</a:t>
            </a:r>
            <a:endParaRPr lang="en-US" altLang="ja-JP" sz="5100" dirty="0" smtClean="0"/>
          </a:p>
          <a:p>
            <a:r>
              <a:rPr lang="ja-JP" altLang="en-US" sz="5100" dirty="0" smtClean="0"/>
              <a:t>この研究</a:t>
            </a:r>
            <a:r>
              <a:rPr lang="ja-JP" altLang="en-US" sz="5100" dirty="0"/>
              <a:t>成果</a:t>
            </a:r>
            <a:r>
              <a:rPr lang="ja-JP" altLang="en-US" sz="5100" dirty="0" smtClean="0"/>
              <a:t>をテキストマイニングソフトウェア</a:t>
            </a:r>
            <a:endParaRPr lang="en-US" altLang="ja-JP" sz="5100" dirty="0" smtClean="0"/>
          </a:p>
          <a:p>
            <a:pPr marL="0" indent="0">
              <a:buNone/>
            </a:pPr>
            <a:r>
              <a:rPr lang="ja-JP" altLang="en-US" sz="5100" dirty="0"/>
              <a:t>　</a:t>
            </a:r>
            <a:r>
              <a:rPr lang="ja-JP" altLang="en-US" sz="5100" dirty="0" smtClean="0"/>
              <a:t>　　</a:t>
            </a:r>
            <a:r>
              <a:rPr lang="en-US" altLang="ja-JP" sz="5100" dirty="0" smtClean="0"/>
              <a:t>Text </a:t>
            </a:r>
            <a:r>
              <a:rPr lang="en-US" altLang="ja-JP" sz="5100" dirty="0"/>
              <a:t>Mining Studio </a:t>
            </a:r>
            <a:r>
              <a:rPr lang="en-US" altLang="ja-JP" sz="5100" dirty="0" smtClean="0"/>
              <a:t>4.2</a:t>
            </a:r>
            <a:r>
              <a:rPr lang="ja-JP" altLang="en-US" sz="5100" dirty="0"/>
              <a:t>で</a:t>
            </a:r>
            <a:r>
              <a:rPr lang="ja-JP" altLang="en-US" sz="5100" dirty="0" smtClean="0"/>
              <a:t>分析</a:t>
            </a:r>
            <a:endParaRPr lang="ja-JP" altLang="en-US" sz="5100" dirty="0"/>
          </a:p>
          <a:p>
            <a:endParaRPr lang="en-US" altLang="ja-JP" dirty="0"/>
          </a:p>
          <a:p>
            <a:endParaRPr kumimoji="1" lang="ja-JP" altLang="en-US" dirty="0"/>
          </a:p>
        </p:txBody>
      </p:sp>
    </p:spTree>
    <p:extLst>
      <p:ext uri="{BB962C8B-B14F-4D97-AF65-F5344CB8AC3E}">
        <p14:creationId xmlns:p14="http://schemas.microsoft.com/office/powerpoint/2010/main" val="160424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856984" cy="1008112"/>
          </a:xfrm>
        </p:spPr>
        <p:txBody>
          <a:bodyPr>
            <a:normAutofit/>
          </a:bodyPr>
          <a:lstStyle/>
          <a:p>
            <a:pPr algn="l"/>
            <a:r>
              <a:rPr lang="ja-JP" altLang="en-US" dirty="0" smtClean="0"/>
              <a:t>結果</a:t>
            </a:r>
            <a:r>
              <a:rPr lang="ja-JP" altLang="en-US" dirty="0"/>
              <a:t>　基本</a:t>
            </a:r>
            <a:r>
              <a:rPr lang="ja-JP" altLang="en-US" dirty="0" smtClean="0"/>
              <a:t>情報：</a:t>
            </a:r>
            <a:r>
              <a:rPr lang="ja-JP" altLang="en-US" sz="3600" dirty="0" smtClean="0"/>
              <a:t>形式的特徴</a:t>
            </a:r>
            <a:endParaRPr kumimoji="1" lang="ja-JP" altLang="en-US" sz="3600" dirty="0"/>
          </a:p>
        </p:txBody>
      </p:sp>
      <p:sp>
        <p:nvSpPr>
          <p:cNvPr id="3" name="コンテンツ プレースホルダー 2"/>
          <p:cNvSpPr>
            <a:spLocks noGrp="1"/>
          </p:cNvSpPr>
          <p:nvPr>
            <p:ph idx="1"/>
          </p:nvPr>
        </p:nvSpPr>
        <p:spPr>
          <a:xfrm>
            <a:off x="107504" y="1772816"/>
            <a:ext cx="8856984" cy="5085184"/>
          </a:xfrm>
        </p:spPr>
        <p:txBody>
          <a:bodyPr>
            <a:normAutofit/>
          </a:bodyPr>
          <a:lstStyle/>
          <a:p>
            <a:pPr marL="0" indent="0">
              <a:buNone/>
            </a:pPr>
            <a:r>
              <a:rPr lang="ja-JP" altLang="en-US" dirty="0"/>
              <a:t>　</a:t>
            </a:r>
            <a:r>
              <a:rPr lang="ja-JP" altLang="en-US" dirty="0" smtClean="0"/>
              <a:t>　</a:t>
            </a:r>
            <a:r>
              <a:rPr lang="ja-JP" altLang="en-US" sz="3600" dirty="0" smtClean="0"/>
              <a:t>・</a:t>
            </a:r>
            <a:r>
              <a:rPr lang="ja-JP" altLang="ja-JP" sz="3600" dirty="0" smtClean="0"/>
              <a:t>総文数</a:t>
            </a:r>
            <a:r>
              <a:rPr lang="ja-JP" altLang="en-US" sz="3600" dirty="0" smtClean="0"/>
              <a:t>　</a:t>
            </a:r>
            <a:r>
              <a:rPr lang="en-US" altLang="ja-JP" sz="3600" dirty="0" smtClean="0"/>
              <a:t>4128</a:t>
            </a:r>
            <a:r>
              <a:rPr lang="ja-JP" altLang="ja-JP" sz="3600" dirty="0" smtClean="0"/>
              <a:t>文</a:t>
            </a:r>
            <a:endParaRPr lang="en-US" altLang="ja-JP" sz="3600" dirty="0" smtClean="0"/>
          </a:p>
          <a:p>
            <a:pPr marL="0" indent="0">
              <a:buNone/>
            </a:pPr>
            <a:r>
              <a:rPr lang="ja-JP" altLang="en-US" sz="3600" dirty="0"/>
              <a:t>　</a:t>
            </a:r>
            <a:r>
              <a:rPr lang="ja-JP" altLang="en-US" sz="3600" dirty="0" smtClean="0"/>
              <a:t>　・</a:t>
            </a:r>
            <a:r>
              <a:rPr lang="ja-JP" altLang="ja-JP" sz="3600" dirty="0" smtClean="0"/>
              <a:t>平均</a:t>
            </a:r>
            <a:r>
              <a:rPr lang="ja-JP" altLang="ja-JP" sz="3600" dirty="0"/>
              <a:t>文長（文字数</a:t>
            </a:r>
            <a:r>
              <a:rPr lang="ja-JP" altLang="ja-JP" sz="3600" dirty="0" smtClean="0"/>
              <a:t>）</a:t>
            </a:r>
            <a:r>
              <a:rPr lang="ja-JP" altLang="en-US" sz="3600" dirty="0" smtClean="0"/>
              <a:t>　</a:t>
            </a:r>
            <a:r>
              <a:rPr lang="en-US" altLang="ja-JP" sz="3600" dirty="0" smtClean="0"/>
              <a:t>15.3</a:t>
            </a:r>
            <a:r>
              <a:rPr lang="ja-JP" altLang="ja-JP" sz="3600" dirty="0" smtClean="0"/>
              <a:t>文字</a:t>
            </a:r>
            <a:endParaRPr lang="en-US" altLang="ja-JP" sz="3600" dirty="0" smtClean="0"/>
          </a:p>
          <a:p>
            <a:pPr marL="0" indent="0">
              <a:buNone/>
            </a:pPr>
            <a:r>
              <a:rPr lang="ja-JP" altLang="en-US" sz="3600" dirty="0"/>
              <a:t>　</a:t>
            </a:r>
            <a:r>
              <a:rPr lang="ja-JP" altLang="en-US" sz="3600" dirty="0" smtClean="0"/>
              <a:t>　・</a:t>
            </a:r>
            <a:r>
              <a:rPr lang="ja-JP" altLang="ja-JP" sz="3600" dirty="0" smtClean="0"/>
              <a:t>延べ単語数</a:t>
            </a:r>
            <a:r>
              <a:rPr lang="ja-JP" altLang="en-US" sz="3600" dirty="0" smtClean="0"/>
              <a:t>　</a:t>
            </a:r>
            <a:r>
              <a:rPr lang="en-US" altLang="ja-JP" sz="3600" dirty="0" smtClean="0"/>
              <a:t>24249</a:t>
            </a:r>
            <a:r>
              <a:rPr lang="ja-JP" altLang="ja-JP" sz="3600" dirty="0" smtClean="0"/>
              <a:t>語</a:t>
            </a:r>
            <a:endParaRPr lang="en-US" altLang="ja-JP" sz="3600" dirty="0" smtClean="0"/>
          </a:p>
          <a:p>
            <a:pPr marL="0" indent="0">
              <a:buNone/>
            </a:pPr>
            <a:r>
              <a:rPr lang="ja-JP" altLang="en-US" sz="3600" dirty="0"/>
              <a:t>　</a:t>
            </a:r>
            <a:r>
              <a:rPr lang="ja-JP" altLang="en-US" sz="3600" dirty="0" smtClean="0"/>
              <a:t>　・</a:t>
            </a:r>
            <a:r>
              <a:rPr lang="ja-JP" altLang="ja-JP" sz="3600" dirty="0" smtClean="0"/>
              <a:t>単語種別数</a:t>
            </a:r>
            <a:r>
              <a:rPr lang="ja-JP" altLang="en-US" sz="3600" dirty="0" smtClean="0"/>
              <a:t>　</a:t>
            </a:r>
            <a:r>
              <a:rPr lang="en-US" altLang="ja-JP" sz="3600" dirty="0" smtClean="0"/>
              <a:t>4981</a:t>
            </a:r>
            <a:r>
              <a:rPr lang="ja-JP" altLang="ja-JP" sz="3600" dirty="0" smtClean="0"/>
              <a:t>単語</a:t>
            </a:r>
            <a:endParaRPr lang="en-US" altLang="ja-JP" sz="3600" dirty="0"/>
          </a:p>
          <a:p>
            <a:pPr marL="0" indent="0">
              <a:buNone/>
            </a:pPr>
            <a:r>
              <a:rPr lang="ja-JP" altLang="en-US" sz="3600" dirty="0" smtClean="0"/>
              <a:t>　　　　</a:t>
            </a:r>
            <a:r>
              <a:rPr lang="ja-JP" altLang="ja-JP" sz="3600" dirty="0" smtClean="0"/>
              <a:t>（</a:t>
            </a:r>
            <a:r>
              <a:rPr lang="ja-JP" altLang="ja-JP" sz="3600" dirty="0"/>
              <a:t>タイプ・</a:t>
            </a:r>
            <a:r>
              <a:rPr lang="ja-JP" altLang="ja-JP" sz="3600" dirty="0" smtClean="0"/>
              <a:t>トークン比</a:t>
            </a:r>
            <a:r>
              <a:rPr lang="ja-JP" altLang="en-US" sz="3600" dirty="0" smtClean="0"/>
              <a:t>　</a:t>
            </a:r>
            <a:r>
              <a:rPr lang="en-US" altLang="ja-JP" sz="3600" dirty="0" smtClean="0"/>
              <a:t>0.21</a:t>
            </a:r>
            <a:r>
              <a:rPr lang="ja-JP" altLang="ja-JP" sz="3600" dirty="0" smtClean="0"/>
              <a:t>）</a:t>
            </a:r>
            <a:endParaRPr lang="ja-JP" altLang="ja-JP" sz="3600" dirty="0"/>
          </a:p>
          <a:p>
            <a:endParaRPr kumimoji="1" lang="ja-JP" altLang="en-US" dirty="0"/>
          </a:p>
        </p:txBody>
      </p:sp>
    </p:spTree>
    <p:extLst>
      <p:ext uri="{BB962C8B-B14F-4D97-AF65-F5344CB8AC3E}">
        <p14:creationId xmlns:p14="http://schemas.microsoft.com/office/powerpoint/2010/main" val="1633072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152128"/>
          </a:xfrm>
        </p:spPr>
        <p:txBody>
          <a:bodyPr>
            <a:normAutofit/>
          </a:bodyPr>
          <a:lstStyle/>
          <a:p>
            <a:pPr algn="l"/>
            <a:r>
              <a:rPr kumimoji="1" lang="ja-JP" altLang="en-US" dirty="0" smtClean="0"/>
              <a:t>結果</a:t>
            </a:r>
            <a:r>
              <a:rPr lang="ja-JP" altLang="en-US" dirty="0"/>
              <a:t>　</a:t>
            </a:r>
            <a:r>
              <a:rPr kumimoji="1" lang="ja-JP" altLang="en-US" dirty="0" smtClean="0"/>
              <a:t>単語頻度分析：</a:t>
            </a:r>
            <a:r>
              <a:rPr kumimoji="1" lang="ja-JP" altLang="en-US" sz="3200" dirty="0" smtClean="0"/>
              <a:t>使用頻度の多い単語</a:t>
            </a:r>
            <a:endParaRPr kumimoji="1" lang="ja-JP" altLang="en-US" sz="3200" dirty="0"/>
          </a:p>
        </p:txBody>
      </p:sp>
      <p:sp>
        <p:nvSpPr>
          <p:cNvPr id="3" name="コンテンツ プレースホルダー 2"/>
          <p:cNvSpPr>
            <a:spLocks noGrp="1"/>
          </p:cNvSpPr>
          <p:nvPr>
            <p:ph idx="1"/>
          </p:nvPr>
        </p:nvSpPr>
        <p:spPr>
          <a:xfrm>
            <a:off x="1331640" y="1124744"/>
            <a:ext cx="6624736" cy="5544616"/>
          </a:xfrm>
        </p:spPr>
        <p:txBody>
          <a:bodyPr>
            <a:normAutofit fontScale="32500" lnSpcReduction="20000"/>
          </a:bodyPr>
          <a:lstStyle/>
          <a:p>
            <a:pPr marL="0" indent="0">
              <a:buNone/>
            </a:pPr>
            <a:endParaRPr lang="en-US" altLang="ja-JP" sz="4600" dirty="0" smtClean="0"/>
          </a:p>
          <a:p>
            <a:r>
              <a:rPr lang="ja-JP" altLang="ja-JP" sz="9800" dirty="0" smtClean="0"/>
              <a:t>「</a:t>
            </a:r>
            <a:r>
              <a:rPr lang="ja-JP" altLang="ja-JP" sz="9800" dirty="0"/>
              <a:t>自分」（</a:t>
            </a:r>
            <a:r>
              <a:rPr lang="en-US" altLang="ja-JP" sz="9800" dirty="0"/>
              <a:t>657</a:t>
            </a:r>
            <a:r>
              <a:rPr lang="ja-JP" altLang="ja-JP" sz="9800" dirty="0" smtClean="0"/>
              <a:t>）</a:t>
            </a:r>
            <a:endParaRPr lang="en-US" altLang="ja-JP" sz="9800" dirty="0" smtClean="0"/>
          </a:p>
          <a:p>
            <a:r>
              <a:rPr lang="ja-JP" altLang="ja-JP" sz="9800" dirty="0" smtClean="0"/>
              <a:t>「</a:t>
            </a:r>
            <a:r>
              <a:rPr lang="ja-JP" altLang="ja-JP" sz="9800" dirty="0"/>
              <a:t>苦労」（</a:t>
            </a:r>
            <a:r>
              <a:rPr lang="en-US" altLang="ja-JP" sz="9800" dirty="0"/>
              <a:t>244</a:t>
            </a:r>
            <a:r>
              <a:rPr lang="ja-JP" altLang="ja-JP" sz="9800" dirty="0" smtClean="0"/>
              <a:t>）</a:t>
            </a:r>
            <a:endParaRPr lang="en-US" altLang="ja-JP" sz="9800" dirty="0" smtClean="0"/>
          </a:p>
          <a:p>
            <a:r>
              <a:rPr lang="ja-JP" altLang="ja-JP" sz="9800" dirty="0" smtClean="0"/>
              <a:t>「</a:t>
            </a:r>
            <a:r>
              <a:rPr lang="ja-JP" altLang="ja-JP" sz="9800" dirty="0"/>
              <a:t>人」（</a:t>
            </a:r>
            <a:r>
              <a:rPr lang="en-US" altLang="ja-JP" sz="9800" dirty="0"/>
              <a:t>244</a:t>
            </a:r>
            <a:r>
              <a:rPr lang="ja-JP" altLang="ja-JP" sz="9800" dirty="0" smtClean="0"/>
              <a:t>）</a:t>
            </a:r>
            <a:endParaRPr lang="en-US" altLang="ja-JP" sz="9800" dirty="0" smtClean="0"/>
          </a:p>
          <a:p>
            <a:r>
              <a:rPr lang="ja-JP" altLang="ja-JP" sz="9800" dirty="0" smtClean="0"/>
              <a:t>「</a:t>
            </a:r>
            <a:r>
              <a:rPr lang="ja-JP" altLang="ja-JP" sz="9800" dirty="0"/>
              <a:t>研究」</a:t>
            </a:r>
            <a:r>
              <a:rPr lang="en-US" altLang="ja-JP" sz="9800" dirty="0"/>
              <a:t>(177</a:t>
            </a:r>
            <a:r>
              <a:rPr lang="en-US" altLang="ja-JP" sz="9800" dirty="0" smtClean="0"/>
              <a:t>)</a:t>
            </a:r>
          </a:p>
          <a:p>
            <a:r>
              <a:rPr lang="ja-JP" altLang="ja-JP" sz="9800" dirty="0" smtClean="0"/>
              <a:t>「</a:t>
            </a:r>
            <a:r>
              <a:rPr lang="ja-JP" altLang="ja-JP" sz="9800" dirty="0"/>
              <a:t>仲間」</a:t>
            </a:r>
            <a:r>
              <a:rPr lang="en-US" altLang="ja-JP" sz="9800" dirty="0"/>
              <a:t>(161</a:t>
            </a:r>
            <a:r>
              <a:rPr lang="en-US" altLang="ja-JP" sz="9800" dirty="0" smtClean="0"/>
              <a:t>)</a:t>
            </a:r>
          </a:p>
          <a:p>
            <a:r>
              <a:rPr lang="ja-JP" altLang="ja-JP" sz="9800" dirty="0" smtClean="0"/>
              <a:t>「</a:t>
            </a:r>
            <a:r>
              <a:rPr lang="ja-JP" altLang="ja-JP" sz="9800" dirty="0"/>
              <a:t>仕事」</a:t>
            </a:r>
            <a:r>
              <a:rPr lang="en-US" altLang="ja-JP" sz="9800" dirty="0"/>
              <a:t>(124</a:t>
            </a:r>
            <a:r>
              <a:rPr lang="en-US" altLang="ja-JP" sz="9800" dirty="0" smtClean="0"/>
              <a:t>)</a:t>
            </a:r>
          </a:p>
          <a:p>
            <a:r>
              <a:rPr lang="ja-JP" altLang="ja-JP" sz="9800" dirty="0" smtClean="0"/>
              <a:t>「</a:t>
            </a:r>
            <a:r>
              <a:rPr lang="ja-JP" altLang="ja-JP" sz="9800" dirty="0"/>
              <a:t>浦河」</a:t>
            </a:r>
            <a:r>
              <a:rPr lang="en-US" altLang="ja-JP" sz="9800" dirty="0"/>
              <a:t>(119</a:t>
            </a:r>
            <a:r>
              <a:rPr lang="en-US" altLang="ja-JP" sz="9800" dirty="0" smtClean="0"/>
              <a:t>)</a:t>
            </a:r>
          </a:p>
          <a:p>
            <a:r>
              <a:rPr lang="ja-JP" altLang="ja-JP" sz="9800" dirty="0" smtClean="0"/>
              <a:t>「</a:t>
            </a:r>
            <a:r>
              <a:rPr lang="ja-JP" altLang="ja-JP" sz="9800" dirty="0"/>
              <a:t>お客さん」</a:t>
            </a:r>
            <a:r>
              <a:rPr lang="en-US" altLang="ja-JP" sz="9800" dirty="0"/>
              <a:t>(105</a:t>
            </a:r>
            <a:r>
              <a:rPr lang="en-US" altLang="ja-JP" sz="9800" dirty="0" smtClean="0"/>
              <a:t>)</a:t>
            </a:r>
          </a:p>
          <a:p>
            <a:r>
              <a:rPr lang="ja-JP" altLang="ja-JP" sz="9800" dirty="0" smtClean="0"/>
              <a:t>「</a:t>
            </a:r>
            <a:r>
              <a:rPr lang="ja-JP" altLang="ja-JP" sz="9800" dirty="0"/>
              <a:t>わかる」</a:t>
            </a:r>
            <a:r>
              <a:rPr lang="en-US" altLang="ja-JP" sz="9800" dirty="0"/>
              <a:t>(104</a:t>
            </a:r>
            <a:r>
              <a:rPr lang="en-US" altLang="ja-JP" sz="9800" dirty="0" smtClean="0"/>
              <a:t>)</a:t>
            </a:r>
          </a:p>
          <a:p>
            <a:r>
              <a:rPr lang="ja-JP" altLang="ja-JP" sz="9800" dirty="0" smtClean="0"/>
              <a:t>「</a:t>
            </a:r>
            <a:r>
              <a:rPr lang="ja-JP" altLang="ja-JP" sz="9800" dirty="0"/>
              <a:t>幻聴さん」</a:t>
            </a:r>
            <a:r>
              <a:rPr lang="en-US" altLang="ja-JP" sz="9800" dirty="0"/>
              <a:t>(100</a:t>
            </a:r>
            <a:r>
              <a:rPr lang="en-US" altLang="ja-JP" sz="9800" dirty="0" smtClean="0"/>
              <a:t>)</a:t>
            </a:r>
            <a:endParaRPr lang="ja-JP" altLang="ja-JP" sz="9800" dirty="0"/>
          </a:p>
          <a:p>
            <a:endParaRPr kumimoji="1" lang="ja-JP" altLang="en-US" sz="9800" dirty="0"/>
          </a:p>
        </p:txBody>
      </p:sp>
    </p:spTree>
    <p:extLst>
      <p:ext uri="{BB962C8B-B14F-4D97-AF65-F5344CB8AC3E}">
        <p14:creationId xmlns:p14="http://schemas.microsoft.com/office/powerpoint/2010/main" val="3723905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928992" cy="936104"/>
          </a:xfrm>
        </p:spPr>
        <p:txBody>
          <a:bodyPr/>
          <a:lstStyle/>
          <a:p>
            <a:pPr algn="l"/>
            <a:r>
              <a:rPr lang="ja-JP" altLang="en-US" dirty="0" smtClean="0"/>
              <a:t>結果　評判分析：</a:t>
            </a:r>
            <a:r>
              <a:rPr lang="ja-JP" altLang="en-US" sz="3200" dirty="0" smtClean="0"/>
              <a:t>好評語・不評語に着目して</a:t>
            </a:r>
            <a:endParaRPr kumimoji="1" lang="ja-JP" altLang="en-US" sz="3200" dirty="0"/>
          </a:p>
        </p:txBody>
      </p:sp>
      <p:sp>
        <p:nvSpPr>
          <p:cNvPr id="3" name="コンテンツ プレースホルダー 2"/>
          <p:cNvSpPr>
            <a:spLocks noGrp="1"/>
          </p:cNvSpPr>
          <p:nvPr>
            <p:ph idx="1"/>
          </p:nvPr>
        </p:nvSpPr>
        <p:spPr>
          <a:xfrm>
            <a:off x="179512" y="1412776"/>
            <a:ext cx="8964488" cy="5184576"/>
          </a:xfrm>
        </p:spPr>
        <p:txBody>
          <a:bodyPr>
            <a:normAutofit lnSpcReduction="10000"/>
          </a:bodyPr>
          <a:lstStyle/>
          <a:p>
            <a:pPr marL="0" indent="0">
              <a:buNone/>
            </a:pPr>
            <a:r>
              <a:rPr lang="ja-JP" altLang="en-US" dirty="0"/>
              <a:t>●</a:t>
            </a:r>
            <a:r>
              <a:rPr lang="ja-JP" altLang="ja-JP" dirty="0" smtClean="0"/>
              <a:t>名詞</a:t>
            </a:r>
            <a:r>
              <a:rPr lang="ja-JP" altLang="ja-JP" dirty="0"/>
              <a:t>を対象に好評語と不評語の上位単語を</a:t>
            </a:r>
            <a:r>
              <a:rPr lang="ja-JP" altLang="ja-JP" dirty="0" smtClean="0"/>
              <a:t>抽出</a:t>
            </a:r>
            <a:endParaRPr lang="en-US" altLang="ja-JP" dirty="0" smtClean="0"/>
          </a:p>
          <a:p>
            <a:pPr marL="0" indent="0">
              <a:buNone/>
            </a:pPr>
            <a:endParaRPr lang="en-US" altLang="ja-JP" dirty="0" smtClean="0"/>
          </a:p>
          <a:p>
            <a:pPr marL="0" indent="0">
              <a:buNone/>
            </a:pPr>
            <a:r>
              <a:rPr lang="ja-JP" altLang="en-US" dirty="0" smtClean="0"/>
              <a:t>　</a:t>
            </a:r>
            <a:r>
              <a:rPr lang="ja-JP" altLang="en-US" sz="3600" dirty="0" smtClean="0"/>
              <a:t>・</a:t>
            </a:r>
            <a:r>
              <a:rPr lang="ja-JP" altLang="ja-JP" sz="3600" dirty="0" smtClean="0"/>
              <a:t>好評語</a:t>
            </a:r>
            <a:endParaRPr lang="en-US" altLang="ja-JP" sz="3600" dirty="0" smtClean="0"/>
          </a:p>
          <a:p>
            <a:pPr marL="0" indent="0">
              <a:buNone/>
            </a:pPr>
            <a:r>
              <a:rPr lang="ja-JP" altLang="en-US" dirty="0"/>
              <a:t>　</a:t>
            </a:r>
            <a:r>
              <a:rPr lang="ja-JP" altLang="en-US" dirty="0" smtClean="0"/>
              <a:t>　　</a:t>
            </a:r>
            <a:r>
              <a:rPr lang="ja-JP" altLang="ja-JP" dirty="0" smtClean="0"/>
              <a:t>「</a:t>
            </a:r>
            <a:r>
              <a:rPr lang="ja-JP" altLang="ja-JP" dirty="0"/>
              <a:t>自分」「人」「苦労」「幻聴さん」「つきあい</a:t>
            </a:r>
            <a:r>
              <a:rPr lang="ja-JP" altLang="ja-JP" dirty="0" smtClean="0"/>
              <a:t>」</a:t>
            </a:r>
            <a:endParaRPr lang="en-US" altLang="ja-JP" dirty="0" smtClean="0"/>
          </a:p>
          <a:p>
            <a:pPr marL="0" indent="0">
              <a:buNone/>
            </a:pPr>
            <a:r>
              <a:rPr lang="ja-JP" altLang="en-US" dirty="0"/>
              <a:t>　</a:t>
            </a:r>
            <a:r>
              <a:rPr lang="ja-JP" altLang="en-US" dirty="0" smtClean="0"/>
              <a:t>　　</a:t>
            </a:r>
            <a:r>
              <a:rPr lang="ja-JP" altLang="ja-JP" dirty="0" smtClean="0"/>
              <a:t>「</a:t>
            </a:r>
            <a:r>
              <a:rPr lang="ja-JP" altLang="ja-JP" dirty="0"/>
              <a:t>助け方」「気持ち」「仲間」「お客さん」「人間</a:t>
            </a:r>
            <a:r>
              <a:rPr lang="ja-JP" altLang="ja-JP" dirty="0" smtClean="0"/>
              <a:t>」</a:t>
            </a:r>
            <a:endParaRPr lang="en-US" altLang="ja-JP" dirty="0" smtClean="0"/>
          </a:p>
          <a:p>
            <a:pPr marL="0" indent="0">
              <a:buNone/>
            </a:pPr>
            <a:endParaRPr lang="en-US" altLang="ja-JP" dirty="0" smtClean="0"/>
          </a:p>
          <a:p>
            <a:pPr marL="0" indent="0">
              <a:buNone/>
            </a:pPr>
            <a:r>
              <a:rPr lang="ja-JP" altLang="en-US" dirty="0" smtClean="0"/>
              <a:t>　</a:t>
            </a:r>
            <a:r>
              <a:rPr lang="ja-JP" altLang="en-US" sz="3600" dirty="0" smtClean="0"/>
              <a:t>・</a:t>
            </a:r>
            <a:r>
              <a:rPr lang="ja-JP" altLang="ja-JP" sz="3600" dirty="0" smtClean="0"/>
              <a:t>不評語</a:t>
            </a:r>
            <a:endParaRPr lang="en-US" altLang="ja-JP" sz="3600" dirty="0" smtClean="0"/>
          </a:p>
          <a:p>
            <a:pPr marL="0" indent="0">
              <a:buNone/>
            </a:pPr>
            <a:r>
              <a:rPr lang="ja-JP" altLang="en-US" dirty="0"/>
              <a:t>　</a:t>
            </a:r>
            <a:r>
              <a:rPr lang="ja-JP" altLang="en-US" dirty="0" smtClean="0"/>
              <a:t>　　</a:t>
            </a:r>
            <a:r>
              <a:rPr lang="ja-JP" altLang="ja-JP" dirty="0" smtClean="0"/>
              <a:t>「</a:t>
            </a:r>
            <a:r>
              <a:rPr lang="ja-JP" altLang="ja-JP" dirty="0"/>
              <a:t>自分」「情報公開」「人」「人間関係」「状態</a:t>
            </a:r>
            <a:r>
              <a:rPr lang="ja-JP" altLang="ja-JP" dirty="0" smtClean="0"/>
              <a:t>」</a:t>
            </a:r>
            <a:endParaRPr lang="en-US" altLang="ja-JP" dirty="0" smtClean="0"/>
          </a:p>
          <a:p>
            <a:pPr marL="0" indent="0">
              <a:buNone/>
            </a:pPr>
            <a:r>
              <a:rPr lang="ja-JP" altLang="en-US" dirty="0"/>
              <a:t>　</a:t>
            </a:r>
            <a:r>
              <a:rPr lang="ja-JP" altLang="en-US" dirty="0" smtClean="0"/>
              <a:t>　　</a:t>
            </a:r>
            <a:r>
              <a:rPr lang="ja-JP" altLang="ja-JP" dirty="0" smtClean="0"/>
              <a:t>「</a:t>
            </a:r>
            <a:r>
              <a:rPr lang="ja-JP" altLang="ja-JP" dirty="0"/>
              <a:t>具合」「仕事」「気持ち」「幻聴さん</a:t>
            </a:r>
            <a:r>
              <a:rPr lang="ja-JP" altLang="ja-JP" dirty="0" smtClean="0"/>
              <a:t>」</a:t>
            </a:r>
            <a:endParaRPr lang="ja-JP" altLang="ja-JP" dirty="0"/>
          </a:p>
          <a:p>
            <a:endParaRPr kumimoji="1" lang="ja-JP" altLang="en-US" dirty="0"/>
          </a:p>
        </p:txBody>
      </p:sp>
    </p:spTree>
    <p:extLst>
      <p:ext uri="{BB962C8B-B14F-4D97-AF65-F5344CB8AC3E}">
        <p14:creationId xmlns:p14="http://schemas.microsoft.com/office/powerpoint/2010/main" val="3823981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1005</Words>
  <Application>Microsoft Office PowerPoint</Application>
  <PresentationFormat>画面に合わせる (4:3)</PresentationFormat>
  <Paragraphs>112</Paragraphs>
  <Slides>19</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1" baseType="lpstr">
      <vt:lpstr>Office ​​テーマ</vt:lpstr>
      <vt:lpstr>Document</vt:lpstr>
      <vt:lpstr>精神障害者の回復の語り 浦河べてるの家における当事者研究の記述のテキストマイニング   小  平  朋  江　　  いとうたけひこ　　　　　　　　　　　　 日本心理学会第78回大会 同志社大学今出川キャンパス 良心館 第1会場RY205　１AM-1-045 　 2014年9月10日9:20-11:20 (責任滞在時間9:20-10:20) 　　　　　　　　　　　　　　　　　　　　　 　　　　 </vt:lpstr>
      <vt:lpstr>問題</vt:lpstr>
      <vt:lpstr>PowerPoint プレゼンテーション</vt:lpstr>
      <vt:lpstr>目的</vt:lpstr>
      <vt:lpstr>方法</vt:lpstr>
      <vt:lpstr>方法</vt:lpstr>
      <vt:lpstr>結果　基本情報：形式的特徴</vt:lpstr>
      <vt:lpstr>結果　単語頻度分析：使用頻度の多い単語</vt:lpstr>
      <vt:lpstr>結果　評判分析：好評語・不評語に着目して</vt:lpstr>
      <vt:lpstr>Fig.1　使用頻度の多い単語（上位20語）</vt:lpstr>
      <vt:lpstr>結果 当事者研究ではどのように回復を語るか？</vt:lpstr>
      <vt:lpstr>結果 当事者研究ではどのように自分を語るか？</vt:lpstr>
      <vt:lpstr>結果 当事者研究ではどのように苦労を語るか？</vt:lpstr>
      <vt:lpstr>結果 当事者研究ではどのように人を語るか？</vt:lpstr>
      <vt:lpstr>考察</vt:lpstr>
      <vt:lpstr>考察</vt:lpstr>
      <vt:lpstr>2014べてるまつり 8/29･30 メイドinうらかわ　苦労の先進地うらかわから世界へ</vt:lpstr>
      <vt:lpstr>PowerPoint プレゼンテーション</vt:lpstr>
      <vt:lpstr>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Ito</dc:creator>
  <cp:lastModifiedBy>TAKEHIKO ITO</cp:lastModifiedBy>
  <cp:revision>60</cp:revision>
  <cp:lastPrinted>2014-09-04T03:10:28Z</cp:lastPrinted>
  <dcterms:created xsi:type="dcterms:W3CDTF">2014-05-11T00:20:48Z</dcterms:created>
  <dcterms:modified xsi:type="dcterms:W3CDTF">2015-07-01T03:21:49Z</dcterms:modified>
</cp:coreProperties>
</file>